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3"/>
  </p:notesMasterIdLst>
  <p:sldIdLst>
    <p:sldId id="256" r:id="rId2"/>
    <p:sldId id="259" r:id="rId3"/>
    <p:sldId id="264" r:id="rId4"/>
    <p:sldId id="261" r:id="rId5"/>
    <p:sldId id="275" r:id="rId6"/>
    <p:sldId id="263" r:id="rId7"/>
    <p:sldId id="265" r:id="rId8"/>
    <p:sldId id="266" r:id="rId9"/>
    <p:sldId id="276" r:id="rId10"/>
    <p:sldId id="273" r:id="rId11"/>
    <p:sldId id="271" r:id="rId12"/>
    <p:sldId id="277" r:id="rId13"/>
    <p:sldId id="278" r:id="rId14"/>
    <p:sldId id="268" r:id="rId15"/>
    <p:sldId id="272" r:id="rId16"/>
    <p:sldId id="280" r:id="rId17"/>
    <p:sldId id="281" r:id="rId18"/>
    <p:sldId id="267" r:id="rId19"/>
    <p:sldId id="279" r:id="rId20"/>
    <p:sldId id="270" r:id="rId21"/>
    <p:sldId id="269" r:id="rId22"/>
    <p:sldId id="283" r:id="rId23"/>
    <p:sldId id="284" r:id="rId24"/>
    <p:sldId id="285" r:id="rId25"/>
    <p:sldId id="286" r:id="rId26"/>
    <p:sldId id="282" r:id="rId27"/>
    <p:sldId id="274" r:id="rId28"/>
    <p:sldId id="257" r:id="rId29"/>
    <p:sldId id="258" r:id="rId30"/>
    <p:sldId id="260" r:id="rId31"/>
    <p:sldId id="262" r:id="rId3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CD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50"/>
    <p:restoredTop sz="94716"/>
  </p:normalViewPr>
  <p:slideViewPr>
    <p:cSldViewPr snapToGrid="0" snapToObjects="1">
      <p:cViewPr varScale="1">
        <p:scale>
          <a:sx n="103" d="100"/>
          <a:sy n="103" d="100"/>
        </p:scale>
        <p:origin x="4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1754B-2B4F-A840-BD34-E02714EA3D3A}" type="datetimeFigureOut">
              <a:rPr lang="en-US" smtClean="0"/>
              <a:t>9/11/24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F3C4C-6D51-024D-B4D7-6CC8D678A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680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used ChatGPT to update the wording in the note at the bottom.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1F3C4C-6D51-024D-B4D7-6CC8D678A5E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9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2D0AD-3A90-3840-98CF-C53B248130AE}" type="datetime1">
              <a:rPr lang="en-US" smtClean="0"/>
              <a:t>9/11/24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3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0860-9AA1-A541-8A1C-B11FAF8A252C}" type="datetime1">
              <a:rPr lang="en-US" smtClean="0"/>
              <a:t>9/11/24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4749B-73AD-BF4A-A1AF-301F1DAA6CAB}" type="datetime1">
              <a:rPr lang="en-US" smtClean="0"/>
              <a:t>9/11/24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56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DEF87-0A8A-2D42-8BEB-4673EF12FBE5}" type="datetime1">
              <a:rPr lang="en-US" smtClean="0"/>
              <a:t>9/11/24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741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F08A-C170-C342-8244-87B3BDFD2759}" type="datetime1">
              <a:rPr lang="en-US" smtClean="0"/>
              <a:t>9/11/24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1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F37A8-D249-0540-97ED-65FE80407E47}" type="datetime1">
              <a:rPr lang="en-US" smtClean="0"/>
              <a:t>9/11/24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45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65059-BF5F-7B47-B910-41C2EDE30B3A}" type="datetime1">
              <a:rPr lang="en-US" smtClean="0"/>
              <a:t>9/11/24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20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4C59-7AE0-4749-BD9F-9A595C2C507F}" type="datetime1">
              <a:rPr lang="en-US" smtClean="0"/>
              <a:t>9/11/24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860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30BF-DCB5-B143-9160-D55B6FE3952A}" type="datetime1">
              <a:rPr lang="en-US" smtClean="0"/>
              <a:t>9/11/24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63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3AA-A279-B24F-BCE2-51BE537D9BFB}" type="datetime1">
              <a:rPr lang="en-US" smtClean="0"/>
              <a:t>9/11/24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14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74984-EA85-1A47-B816-9FD561738341}" type="datetime1">
              <a:rPr lang="en-US" smtClean="0"/>
              <a:t>9/11/24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0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ADDAD-10AB-4F4C-92BD-DF5FDD0E2F42}" type="datetime1">
              <a:rPr lang="en-US" smtClean="0"/>
              <a:t>9/11/24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FEC72-AB3E-9048-8225-2AB7BB84A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bit.ly/2024_crash_course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.wiki/5opx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decademy.com/article/jupyter-notebook-chromebook" TargetMode="External"/><Relationship Id="rId2" Type="http://schemas.openxmlformats.org/officeDocument/2006/relationships/hyperlink" Target="https://jupyter.org/instal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2024_crash_course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.wiki/5ogW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2024_crash_course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bit.ly/2024_crash_course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cmag.com/how-to/google-search-tips-youll-want-to-learn" TargetMode="External"/><Relationship Id="rId2" Type="http://schemas.openxmlformats.org/officeDocument/2006/relationships/hyperlink" Target="https://chatgpt.com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jetbrains.com/pycharm/" TargetMode="External"/><Relationship Id="rId3" Type="http://schemas.openxmlformats.org/officeDocument/2006/relationships/hyperlink" Target="https://www.sublimetext.com/" TargetMode="External"/><Relationship Id="rId7" Type="http://schemas.openxmlformats.org/officeDocument/2006/relationships/hyperlink" Target="https://code.visualstudio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python.org/3/library/idle.html" TargetMode="External"/><Relationship Id="rId5" Type="http://schemas.openxmlformats.org/officeDocument/2006/relationships/hyperlink" Target="https://wiki.gnome.org/Apps/Gedit" TargetMode="External"/><Relationship Id="rId10" Type="http://schemas.openxmlformats.org/officeDocument/2006/relationships/hyperlink" Target="https://www.vim.org/" TargetMode="External"/><Relationship Id="rId4" Type="http://schemas.openxmlformats.org/officeDocument/2006/relationships/hyperlink" Target="https://notepad-plus-plus.org/" TargetMode="External"/><Relationship Id="rId9" Type="http://schemas.openxmlformats.org/officeDocument/2006/relationships/hyperlink" Target="https://www.spyder-ide.org/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hclib.bibliocommons.com/item/show/5332298109" TargetMode="External"/><Relationship Id="rId3" Type="http://schemas.openxmlformats.org/officeDocument/2006/relationships/hyperlink" Target="bit.ly/KaeferPythonResources" TargetMode="External"/><Relationship Id="rId7" Type="http://schemas.openxmlformats.org/officeDocument/2006/relationships/hyperlink" Target="https://hclib.bibliocommons.com/item/show/6266884109" TargetMode="External"/><Relationship Id="rId2" Type="http://schemas.openxmlformats.org/officeDocument/2006/relationships/hyperlink" Target="https://hclib.bibliocommons.com/v2/record/S109C605426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reenteapress.com/wp/think-python/" TargetMode="External"/><Relationship Id="rId5" Type="http://schemas.openxmlformats.org/officeDocument/2006/relationships/hyperlink" Target="https://hclib.bibliocommons.com/v2/record/S109C5360547" TargetMode="External"/><Relationship Id="rId4" Type="http://schemas.openxmlformats.org/officeDocument/2006/relationships/hyperlink" Target="https://hclib.bibliocommons.com/v2/record/S109C5601737" TargetMode="External"/><Relationship Id="rId9" Type="http://schemas.openxmlformats.org/officeDocument/2006/relationships/image" Target="../media/image1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hclib.org/programs/computers-technolog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geron/handson-ml3" TargetMode="External"/><Relationship Id="rId2" Type="http://schemas.openxmlformats.org/officeDocument/2006/relationships/hyperlink" Target="https://hclib.bibliocommons.com/item/show/555493810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amueller/introduction_to_ml_with_python" TargetMode="External"/><Relationship Id="rId4" Type="http://schemas.openxmlformats.org/officeDocument/2006/relationships/hyperlink" Target="https://hclib.bibliocommons.com/v2/record/S109C5393827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euler.net/" TargetMode="External"/><Relationship Id="rId7" Type="http://schemas.openxmlformats.org/officeDocument/2006/relationships/hyperlink" Target="https://stackoverflow.blog/2021/07/14/getting-started-with-python/" TargetMode="External"/><Relationship Id="rId2" Type="http://schemas.openxmlformats.org/officeDocument/2006/relationships/hyperlink" Target="https://www.hackerrank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osettacode.org/wiki/Rosetta_Code" TargetMode="External"/><Relationship Id="rId5" Type="http://schemas.openxmlformats.org/officeDocument/2006/relationships/hyperlink" Target="https://www.reddit.com/r/Python/" TargetMode="External"/><Relationship Id="rId4" Type="http://schemas.openxmlformats.org/officeDocument/2006/relationships/hyperlink" Target="https://www.reddit.com/r/learnprogramming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.wiki/5ogX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bit.ly/PythonChromeboo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189E3-EBE9-EC88-AA4E-EE88DDAB6F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0" i="0" dirty="0">
                <a:effectLst/>
                <a:latin typeface="Open Sans" panose="020B0606030504020204" pitchFamily="34" charset="0"/>
              </a:rPr>
              <a:t>Python Crash Course</a:t>
            </a:r>
            <a:endParaRPr lang="en-US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48641A-032A-69B5-29AF-635C085FB6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Led by Paul Kaefer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Plymouth Library</a:t>
            </a:r>
          </a:p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2024-09-15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A6683ED-A05F-40F3-AEC1-3EBCEFDD7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E6E12B5-0AAA-7CFC-F8F8-ABB3D92F6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28" y="4632326"/>
            <a:ext cx="1771688" cy="194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6D0C30B-6A3F-5135-3DAF-2C669243A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8556" y="4632326"/>
            <a:ext cx="1771688" cy="194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hlinkClick r:id="rId4"/>
            <a:extLst>
              <a:ext uri="{FF2B5EF4-FFF2-40B4-BE49-F238E27FC236}">
                <a16:creationId xmlns:a16="http://schemas.microsoft.com/office/drawing/2014/main" id="{CD3825F0-C69A-2777-349D-8F3086FE99B1}"/>
              </a:ext>
            </a:extLst>
          </p:cNvPr>
          <p:cNvSpPr txBox="1"/>
          <p:nvPr/>
        </p:nvSpPr>
        <p:spPr>
          <a:xfrm>
            <a:off x="2858814" y="6396735"/>
            <a:ext cx="372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 err="1">
                <a:solidFill>
                  <a:srgbClr val="00B0F0"/>
                </a:solidFill>
              </a:rPr>
              <a:t>bit.ly</a:t>
            </a:r>
            <a:r>
              <a:rPr lang="en-US" dirty="0">
                <a:solidFill>
                  <a:srgbClr val="00B0F0"/>
                </a:solidFill>
              </a:rPr>
              <a:t>/2024_crash_course</a:t>
            </a:r>
          </a:p>
        </p:txBody>
      </p:sp>
      <p:pic>
        <p:nvPicPr>
          <p:cNvPr id="6" name="Picture 5" descr="A qr code with dots and lines&#10;&#10;Description automatically generated">
            <a:extLst>
              <a:ext uri="{FF2B5EF4-FFF2-40B4-BE49-F238E27FC236}">
                <a16:creationId xmlns:a16="http://schemas.microsoft.com/office/drawing/2014/main" id="{A7759418-434C-808A-E136-7F5FC0797D8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86155" y="4802213"/>
            <a:ext cx="1771689" cy="177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10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35791-24E8-7349-5ACF-84DD41ACC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Accepting User Input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977F8-32FF-8E8B-C895-E7A805DE3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923" y="1825625"/>
            <a:ext cx="8439807" cy="4351338"/>
          </a:xfrm>
        </p:spPr>
        <p:txBody>
          <a:bodyPr/>
          <a:lstStyle/>
          <a:p>
            <a:r>
              <a:rPr lang="en-US" dirty="0"/>
              <a:t>One way that we can write programs that can do different things is to accept user input.</a:t>
            </a:r>
          </a:p>
          <a:p>
            <a:r>
              <a:rPr lang="en-US" dirty="0"/>
              <a:t>Try this: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number = input("What is your favorite number? ")</a:t>
            </a:r>
          </a:p>
          <a:p>
            <a:pPr marL="0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print("Your favorite number is " + number)</a:t>
            </a:r>
          </a:p>
          <a:p>
            <a:pPr marL="0" indent="0">
              <a:buNone/>
            </a:pP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What other uses might we have for user input?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23959-48F7-091F-C263-777695F41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54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1A462-040F-4AF3-6083-DCCD83052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1BEDA1-EAB0-FCC5-5D37-3FCDEF6A3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Errors happen to </a:t>
            </a:r>
            <a:r>
              <a:rPr lang="en-US" u="sng" dirty="0"/>
              <a:t>everyone</a:t>
            </a:r>
            <a:r>
              <a:rPr lang="en-US" dirty="0"/>
              <a:t> who writes code.</a:t>
            </a:r>
          </a:p>
          <a:p>
            <a:r>
              <a:rPr lang="en-US" dirty="0"/>
              <a:t>Although they might look scary, they are always trying to convey helpful information.</a:t>
            </a:r>
          </a:p>
          <a:p>
            <a:r>
              <a:rPr lang="en-US" dirty="0"/>
              <a:t>There are three types: syntax errors, exceptions, and logic errors</a:t>
            </a:r>
          </a:p>
        </p:txBody>
      </p:sp>
      <p:pic>
        <p:nvPicPr>
          <p:cNvPr id="5122" name="Picture 2" descr="Task failed successfully | Funny Error Messages | Know Your Meme">
            <a:extLst>
              <a:ext uri="{FF2B5EF4-FFF2-40B4-BE49-F238E27FC236}">
                <a16:creationId xmlns:a16="http://schemas.microsoft.com/office/drawing/2014/main" id="{A4E6C9A3-3077-76EA-777F-48DBAB366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372" y="365126"/>
            <a:ext cx="2049180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7FDA84B5-C975-A5D3-61BA-FC07BE74F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277" y="4165112"/>
            <a:ext cx="5208971" cy="22308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5F0362-223F-A4B3-CB24-EE24DA628B9B}"/>
              </a:ext>
            </a:extLst>
          </p:cNvPr>
          <p:cNvSpPr txBox="1"/>
          <p:nvPr/>
        </p:nvSpPr>
        <p:spPr>
          <a:xfrm>
            <a:off x="6441312" y="4850411"/>
            <a:ext cx="2334806" cy="92333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Did you mean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 + 4</a:t>
            </a:r>
            <a:r>
              <a:rPr lang="en-US" dirty="0"/>
              <a:t>?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x * 4</a:t>
            </a:r>
            <a:r>
              <a:rPr lang="en-US" dirty="0"/>
              <a:t>?</a:t>
            </a:r>
          </a:p>
          <a:p>
            <a:r>
              <a:rPr lang="en-US" dirty="0"/>
              <a:t>Or something else?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07D6B-4A76-2A69-614B-EB1DFC87B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440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3E8AE-1869-3BCE-7CFD-841769D87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Errors, part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CA40B-77EE-2E7E-CA6B-4B8681C7F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Exceptions happen when you try to do something that is not allowed or not defined.</a:t>
            </a:r>
          </a:p>
          <a:p>
            <a:pPr marL="457200" lvl="1" indent="0">
              <a:buNone/>
            </a:pPr>
            <a:r>
              <a:rPr lang="en-US" dirty="0"/>
              <a:t>Try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Print("Testing!")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sz="2000" dirty="0"/>
              <a:t>(remember, earlier we used 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sz="2000" dirty="0"/>
              <a:t> with lowercase ‘p’)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Or:</a:t>
            </a:r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	"1" + 2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184A6-5491-DA80-5488-62256F247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992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4F095-FCEF-F562-0716-D1DF54E8D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Logic errors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9BD5A-EA44-36F2-0C6E-B8A2600A3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Logic errors are the often the most difficult to identify. For example, this code will not result in any errors: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 = 20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b = 40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average = a + b / 2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print(average)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/>
              <a:t>What value gets printed? Can you find the logic error?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B069DA-78FC-74C4-3DEA-5BEB18B8A3ED}"/>
              </a:ext>
            </a:extLst>
          </p:cNvPr>
          <p:cNvSpPr txBox="1"/>
          <p:nvPr/>
        </p:nvSpPr>
        <p:spPr>
          <a:xfrm>
            <a:off x="2241063" y="6308779"/>
            <a:ext cx="4666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courtesy of Wikimedia Commons (</a:t>
            </a:r>
            <a:r>
              <a:rPr lang="en-US" sz="1400" dirty="0">
                <a:hlinkClick r:id="rId2"/>
              </a:rPr>
              <a:t>https://w.wiki/5opx</a:t>
            </a:r>
            <a:r>
              <a:rPr lang="en-US" sz="1400" dirty="0"/>
              <a:t>)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FD231AA3-BD54-6858-E557-933418C57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415" y="71437"/>
            <a:ext cx="2203669" cy="1573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D7372-821F-CFF2-A59E-2AF729124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79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9C06F-6680-F4AF-9161-E0B4F676D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Jupyter</a:t>
            </a:r>
            <a:r>
              <a:rPr lang="en-US" dirty="0"/>
              <a:t> Notebooks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03EDB-01C9-9517-37B3-B91E0B4EC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Most of the time, we don’t write and execute code line-by-line</a:t>
            </a:r>
          </a:p>
          <a:p>
            <a:r>
              <a:rPr lang="en-US" dirty="0" err="1"/>
              <a:t>Jupyter</a:t>
            </a:r>
            <a:r>
              <a:rPr lang="en-US" dirty="0"/>
              <a:t> Notebooks provide a great way to interactively run code – and save it</a:t>
            </a:r>
          </a:p>
          <a:p>
            <a:endParaRPr lang="en-US" dirty="0"/>
          </a:p>
          <a:p>
            <a:r>
              <a:rPr lang="en-US" dirty="0"/>
              <a:t>Try running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jupyter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-lab</a:t>
            </a:r>
          </a:p>
          <a:p>
            <a:pPr marL="457200" lvl="1" indent="0">
              <a:buNone/>
            </a:pPr>
            <a:r>
              <a:rPr lang="en-US" sz="2800" dirty="0"/>
              <a:t>…or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jupyter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lab</a:t>
            </a:r>
          </a:p>
          <a:p>
            <a:r>
              <a:rPr lang="en-US" dirty="0"/>
              <a:t>If that doesn’t work:</a:t>
            </a:r>
          </a:p>
          <a:p>
            <a:pPr lvl="1"/>
            <a:r>
              <a:rPr lang="en-US" dirty="0">
                <a:hlinkClick r:id="rId2"/>
              </a:rPr>
              <a:t>jupyter.org/install</a:t>
            </a:r>
            <a:r>
              <a:rPr lang="en-US" dirty="0"/>
              <a:t> for Mac/Windows/Linux</a:t>
            </a:r>
          </a:p>
          <a:p>
            <a:pPr lvl="1"/>
            <a:r>
              <a:rPr lang="en-US" dirty="0">
                <a:hlinkClick r:id="rId3"/>
              </a:rPr>
              <a:t>codecademy.com/article/jupyter-notebook-chromebook</a:t>
            </a:r>
            <a:r>
              <a:rPr lang="en-US" dirty="0"/>
              <a:t> for Chromebooks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6303D7B5-ED51-2C03-4992-4CAC901D0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624" y="2870110"/>
            <a:ext cx="1560576" cy="180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F00A1-519F-4835-3CE7-788026D34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1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2A851-8816-6F26-AFB8-247D09E12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logic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84948-FF2E-6550-D869-7FEB06632B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very important part of programming is writing code that will make decisions.</a:t>
            </a:r>
          </a:p>
          <a:p>
            <a:r>
              <a:rPr lang="en-US" dirty="0"/>
              <a:t>In your notebook, create a variable with your favorite color. For example: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Next, click the ▶️ button to run that </a:t>
            </a:r>
            <a:r>
              <a:rPr lang="en-US" i="1" dirty="0"/>
              <a:t>cell</a:t>
            </a:r>
            <a:endParaRPr lang="en-US" dirty="0"/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BF5C83F-F954-BAF5-A6D5-D6B6E9937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450" y="3872738"/>
            <a:ext cx="6515100" cy="12827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547028-66FD-82C5-950D-841EEAA92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22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9E8B0-9C38-A720-F9AF-01F1B4C3F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an IF statement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3125B-F38B-C22D-EFFB-86D24C9E44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 the next cell, let’s write our first IF statement. This will make a comparison that is either True or False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Try changing the value of the variable in the first cell, or the value in the IF statement. What happens?</a:t>
            </a:r>
          </a:p>
        </p:txBody>
      </p:sp>
      <p:pic>
        <p:nvPicPr>
          <p:cNvPr id="5" name="Picture 4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0452214B-E516-4480-F50A-8AE333372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2700782"/>
            <a:ext cx="7493000" cy="19685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479A9-D03B-E043-955C-9E4EF64D3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43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24DEE-9C25-142E-EA1F-3C6B03184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IF + ELSE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B2800-CE21-9682-2182-9705382BE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Now let’s add an ELSE statement after the IF. This will execute whenever the logic in the IF statement returns a value of FALSE: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DF7C076-7561-1903-7866-0B58E81EB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98" y="3225546"/>
            <a:ext cx="7772400" cy="254024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1B5994-BA8A-54FA-44B6-8678336E6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2463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F18C5-C880-9983-939F-F9B2B9B4E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loop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F5DAB-BCDB-AF40-D034-DEEA224B7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next concept is a </a:t>
            </a:r>
            <a:r>
              <a:rPr lang="en-US" b="1" dirty="0"/>
              <a:t>loop</a:t>
            </a:r>
            <a:r>
              <a:rPr lang="en-US" dirty="0"/>
              <a:t>. Loops will run the same code over and over a specific number of times. This process is also called </a:t>
            </a:r>
            <a:r>
              <a:rPr lang="en-US" b="1" dirty="0"/>
              <a:t>iteration</a:t>
            </a:r>
            <a:r>
              <a:rPr lang="en-US" dirty="0"/>
              <a:t>. Try this example: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What values were printed out? Can you explain why?</a:t>
            </a:r>
          </a:p>
          <a:p>
            <a:endParaRPr lang="en-US" dirty="0"/>
          </a:p>
        </p:txBody>
      </p:sp>
      <p:pic>
        <p:nvPicPr>
          <p:cNvPr id="5" name="Picture 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D65302D2-CF70-F3C7-ADC9-F8DF3A6BB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803" y="3282474"/>
            <a:ext cx="6110393" cy="172843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30BE2D-4445-596F-4847-689D78D5D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29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BE66E-BA22-D418-51A0-A9818C7D0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guessing game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15267-5303-D47F-C858-A6EE13691E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the </a:t>
            </a:r>
            <a:r>
              <a:rPr lang="en-US" dirty="0" err="1"/>
              <a:t>guessing_game.ipynb</a:t>
            </a:r>
            <a:r>
              <a:rPr lang="en-US" dirty="0"/>
              <a:t> file (or type the code below). Try running it. Can you explain what each line is doing?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61D96EB5-9EF4-917E-F42D-23629447D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903" y="3101579"/>
            <a:ext cx="5276193" cy="3756421"/>
          </a:xfrm>
          <a:prstGeom prst="rect">
            <a:avLst/>
          </a:prstGeom>
        </p:spPr>
      </p:pic>
      <p:sp>
        <p:nvSpPr>
          <p:cNvPr id="8" name="TextBox 7">
            <a:hlinkClick r:id="rId3"/>
            <a:extLst>
              <a:ext uri="{FF2B5EF4-FFF2-40B4-BE49-F238E27FC236}">
                <a16:creationId xmlns:a16="http://schemas.microsoft.com/office/drawing/2014/main" id="{8F024819-26FA-4A8B-EFB5-20DCC92CC432}"/>
              </a:ext>
            </a:extLst>
          </p:cNvPr>
          <p:cNvSpPr txBox="1"/>
          <p:nvPr/>
        </p:nvSpPr>
        <p:spPr>
          <a:xfrm>
            <a:off x="3773213" y="0"/>
            <a:ext cx="372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 err="1">
                <a:solidFill>
                  <a:srgbClr val="00B0F0"/>
                </a:solidFill>
              </a:rPr>
              <a:t>bit.ly</a:t>
            </a:r>
            <a:r>
              <a:rPr lang="en-US" dirty="0">
                <a:solidFill>
                  <a:srgbClr val="00B0F0"/>
                </a:solidFill>
              </a:rPr>
              <a:t>/2024_crash_course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23226-772E-00BE-C7AD-0664E18F4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 descr="A qr code with dots and lines&#10;&#10;Description automatically generated">
            <a:extLst>
              <a:ext uri="{FF2B5EF4-FFF2-40B4-BE49-F238E27FC236}">
                <a16:creationId xmlns:a16="http://schemas.microsoft.com/office/drawing/2014/main" id="{496770A0-1220-DA2D-D0B1-82A2C3E622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0252" y="-91062"/>
            <a:ext cx="1771689" cy="177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364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37D4B-79BE-5735-E34F-A40F24C28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D52C4-EC78-D796-6EBD-68E1A5A51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Let’s start with some introductions…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dirty="0"/>
              <a:t>Name</a:t>
            </a:r>
          </a:p>
          <a:p>
            <a:pPr lvl="1"/>
            <a:r>
              <a:rPr lang="en-US" dirty="0"/>
              <a:t>Current occupation or major/field (students)</a:t>
            </a:r>
          </a:p>
          <a:p>
            <a:pPr lvl="1"/>
            <a:r>
              <a:rPr lang="en-US" dirty="0"/>
              <a:t>What is your interest in this “crash course”?</a:t>
            </a:r>
          </a:p>
          <a:p>
            <a:pPr lvl="1"/>
            <a:r>
              <a:rPr lang="en-US" dirty="0"/>
              <a:t>Do you have any programming experience?</a:t>
            </a:r>
          </a:p>
          <a:p>
            <a:pPr lvl="1"/>
            <a:r>
              <a:rPr lang="en-US" dirty="0"/>
              <a:t>Last book you read for fun?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FD68B1-2D53-C6F1-5EBE-E3895E67A2A3}"/>
              </a:ext>
            </a:extLst>
          </p:cNvPr>
          <p:cNvSpPr txBox="1"/>
          <p:nvPr/>
        </p:nvSpPr>
        <p:spPr>
          <a:xfrm>
            <a:off x="2241063" y="6308779"/>
            <a:ext cx="4925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adapted from Wikimedia Commons (</a:t>
            </a:r>
            <a:r>
              <a:rPr lang="en-US" sz="1400" dirty="0">
                <a:hlinkClick r:id="rId2"/>
              </a:rPr>
              <a:t>https://w.wiki/5ogW</a:t>
            </a:r>
            <a:r>
              <a:rPr lang="en-US" sz="1400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1D7643-41FC-C3A3-0203-F64C0B3B6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 descr="A green background with black text&#10;&#10;Description automatically generated">
            <a:extLst>
              <a:ext uri="{FF2B5EF4-FFF2-40B4-BE49-F238E27FC236}">
                <a16:creationId xmlns:a16="http://schemas.microsoft.com/office/drawing/2014/main" id="{40583BAE-A4FC-8C8E-DDF0-5FEEA562840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27" t="8225" r="49351" b="7168"/>
          <a:stretch/>
        </p:blipFill>
        <p:spPr>
          <a:xfrm>
            <a:off x="6587394" y="185738"/>
            <a:ext cx="2305450" cy="262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510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68D9C-496D-7523-5872-E6AAB1C7C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graphs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9BB56-2F0A-74ED-5C11-50268206A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terminal, you will want to do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pip install matplotlib</a:t>
            </a:r>
          </a:p>
          <a:p>
            <a:endParaRPr lang="en-US" dirty="0"/>
          </a:p>
          <a:p>
            <a:r>
              <a:rPr lang="en-US" dirty="0"/>
              <a:t>Open the </a:t>
            </a:r>
            <a:r>
              <a:rPr lang="en-US" dirty="0" err="1"/>
              <a:t>simple_temperature_graph.ipynb</a:t>
            </a:r>
            <a:r>
              <a:rPr lang="en-US" dirty="0"/>
              <a:t> file in </a:t>
            </a:r>
            <a:r>
              <a:rPr lang="en-US" dirty="0" err="1"/>
              <a:t>Jupyter</a:t>
            </a:r>
            <a:r>
              <a:rPr lang="en-US" dirty="0"/>
              <a:t> Lab and execute it. You should get a graph: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C53F5327-67FD-D5AE-2962-29A9B1540C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112" y="4078012"/>
            <a:ext cx="3877776" cy="2641163"/>
          </a:xfrm>
          <a:prstGeom prst="rect">
            <a:avLst/>
          </a:prstGeom>
        </p:spPr>
      </p:pic>
      <p:sp>
        <p:nvSpPr>
          <p:cNvPr id="8" name="TextBox 7">
            <a:hlinkClick r:id="rId3"/>
            <a:extLst>
              <a:ext uri="{FF2B5EF4-FFF2-40B4-BE49-F238E27FC236}">
                <a16:creationId xmlns:a16="http://schemas.microsoft.com/office/drawing/2014/main" id="{F90BE946-DA43-A72F-5770-07E7DC52828E}"/>
              </a:ext>
            </a:extLst>
          </p:cNvPr>
          <p:cNvSpPr txBox="1"/>
          <p:nvPr/>
        </p:nvSpPr>
        <p:spPr>
          <a:xfrm>
            <a:off x="3752190" y="0"/>
            <a:ext cx="372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 err="1">
                <a:solidFill>
                  <a:srgbClr val="00B0F0"/>
                </a:solidFill>
              </a:rPr>
              <a:t>bit.ly</a:t>
            </a:r>
            <a:r>
              <a:rPr lang="en-US" dirty="0">
                <a:solidFill>
                  <a:srgbClr val="00B0F0"/>
                </a:solidFill>
              </a:rPr>
              <a:t>/2024_crash_course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1D4F78-5DDF-5BEB-6124-2A3D6AA89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 descr="A qr code with dots and lines&#10;&#10;Description automatically generated">
            <a:extLst>
              <a:ext uri="{FF2B5EF4-FFF2-40B4-BE49-F238E27FC236}">
                <a16:creationId xmlns:a16="http://schemas.microsoft.com/office/drawing/2014/main" id="{4A64D466-13BC-4B89-4402-CBA41174B6A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0252" y="-91062"/>
            <a:ext cx="1771689" cy="177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729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6B584-DB3B-D4F5-B1FD-815879556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code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452FD8-4A71-899E-643A-27C229AF0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 demonstrated using the command-line interpreter to run Python code</a:t>
            </a:r>
          </a:p>
          <a:p>
            <a:endParaRPr lang="en-US" dirty="0"/>
          </a:p>
          <a:p>
            <a:r>
              <a:rPr lang="en-US" dirty="0"/>
              <a:t>We also used </a:t>
            </a:r>
            <a:r>
              <a:rPr lang="en-US" dirty="0" err="1"/>
              <a:t>Jupyter</a:t>
            </a:r>
            <a:r>
              <a:rPr lang="en-US" dirty="0"/>
              <a:t> Notebooks to run code interactively</a:t>
            </a:r>
          </a:p>
          <a:p>
            <a:endParaRPr lang="en-US" dirty="0"/>
          </a:p>
          <a:p>
            <a:r>
              <a:rPr lang="en-US" dirty="0"/>
              <a:t>Another option is to execute a Python code file (ends in .</a:t>
            </a:r>
            <a:r>
              <a:rPr lang="en-US" dirty="0" err="1"/>
              <a:t>py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Navigate to the folder where you have the files from today’s session downloaded</a:t>
            </a:r>
          </a:p>
          <a:p>
            <a:pPr lvl="1"/>
            <a:r>
              <a:rPr lang="en-US" dirty="0"/>
              <a:t>Try running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python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taxi_fare.py</a:t>
            </a:r>
            <a:r>
              <a:rPr lang="en-US" dirty="0"/>
              <a:t> from your terminal</a:t>
            </a:r>
          </a:p>
          <a:p>
            <a:pPr lvl="1"/>
            <a:r>
              <a:rPr lang="en-US" dirty="0"/>
              <a:t>This is a sample file from my book!</a:t>
            </a:r>
          </a:p>
        </p:txBody>
      </p:sp>
      <p:sp>
        <p:nvSpPr>
          <p:cNvPr id="7" name="TextBox 6">
            <a:hlinkClick r:id="rId2"/>
            <a:extLst>
              <a:ext uri="{FF2B5EF4-FFF2-40B4-BE49-F238E27FC236}">
                <a16:creationId xmlns:a16="http://schemas.microsoft.com/office/drawing/2014/main" id="{340FF836-8105-A81A-BFBA-5F4C350E358F}"/>
              </a:ext>
            </a:extLst>
          </p:cNvPr>
          <p:cNvSpPr txBox="1"/>
          <p:nvPr/>
        </p:nvSpPr>
        <p:spPr>
          <a:xfrm>
            <a:off x="3752190" y="0"/>
            <a:ext cx="372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course files: </a:t>
            </a:r>
            <a:r>
              <a:rPr lang="en-US" dirty="0" err="1">
                <a:solidFill>
                  <a:srgbClr val="00B0F0"/>
                </a:solidFill>
              </a:rPr>
              <a:t>bit.ly</a:t>
            </a:r>
            <a:r>
              <a:rPr lang="en-US" dirty="0">
                <a:solidFill>
                  <a:srgbClr val="00B0F0"/>
                </a:solidFill>
              </a:rPr>
              <a:t>/2024_crash_course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872F11-A5CC-FBE8-6C6B-B4F0EC043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 descr="A qr code with dots and lines&#10;&#10;Description automatically generated">
            <a:extLst>
              <a:ext uri="{FF2B5EF4-FFF2-40B4-BE49-F238E27FC236}">
                <a16:creationId xmlns:a16="http://schemas.microsoft.com/office/drawing/2014/main" id="{788680C3-DB7B-B268-7285-AD9856188C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0252" y="-91062"/>
            <a:ext cx="1771689" cy="177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1410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D39DE-6CFB-F7D3-8B14-E5A1EFF7E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generative AI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1A08A-563A-BFCA-10C0-C2F274C03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Many new tools</a:t>
            </a:r>
          </a:p>
          <a:p>
            <a:pPr lvl="1"/>
            <a:r>
              <a:rPr lang="en-US" dirty="0"/>
              <a:t>ChatGPT</a:t>
            </a:r>
          </a:p>
          <a:p>
            <a:pPr lvl="1"/>
            <a:r>
              <a:rPr lang="en-US" dirty="0"/>
              <a:t>Gemini (formerly Google Bard)</a:t>
            </a:r>
          </a:p>
          <a:p>
            <a:pPr lvl="1"/>
            <a:r>
              <a:rPr lang="en-US" dirty="0"/>
              <a:t>Amazon </a:t>
            </a:r>
            <a:r>
              <a:rPr lang="en-US" dirty="0" err="1"/>
              <a:t>CodeWhisperer</a:t>
            </a:r>
            <a:endParaRPr lang="en-US" dirty="0"/>
          </a:p>
          <a:p>
            <a:pPr lvl="1"/>
            <a:r>
              <a:rPr lang="en-US" dirty="0"/>
              <a:t>GitHub Copilot</a:t>
            </a:r>
          </a:p>
          <a:p>
            <a:pPr lvl="1"/>
            <a:r>
              <a:rPr lang="en-US" dirty="0"/>
              <a:t>Visual Studio </a:t>
            </a:r>
            <a:r>
              <a:rPr lang="en-US" dirty="0" err="1"/>
              <a:t>IntelliCode</a:t>
            </a:r>
            <a:r>
              <a:rPr lang="en-US" dirty="0"/>
              <a:t> (Microsoft)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3D1191-39AE-E7B9-2DA5-1A2E977BD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4BAB6B-C9CF-AC3D-6261-E403A6A87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08" y="4854185"/>
            <a:ext cx="8415183" cy="87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1321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2A328-F72F-FAAE-642F-780AF9CC4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Ethics of AI</a:t>
            </a:r>
          </a:p>
        </p:txBody>
      </p:sp>
      <p:pic>
        <p:nvPicPr>
          <p:cNvPr id="6" name="Content Placeholder 5" descr="A screenshot of a phone&#10;&#10;Description automatically generated">
            <a:extLst>
              <a:ext uri="{FF2B5EF4-FFF2-40B4-BE49-F238E27FC236}">
                <a16:creationId xmlns:a16="http://schemas.microsoft.com/office/drawing/2014/main" id="{35A7DA44-7153-7BD4-BE47-A81DAB6092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t="4353"/>
          <a:stretch/>
        </p:blipFill>
        <p:spPr>
          <a:xfrm>
            <a:off x="250551" y="4639962"/>
            <a:ext cx="8642898" cy="137777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FC750E-5870-054B-16E2-8E35E6652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934B2C-7B73-6962-1EA7-12D6F2085F5C}"/>
              </a:ext>
            </a:extLst>
          </p:cNvPr>
          <p:cNvSpPr txBox="1"/>
          <p:nvPr/>
        </p:nvSpPr>
        <p:spPr>
          <a:xfrm>
            <a:off x="766118" y="1690688"/>
            <a:ext cx="74387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While these tools may be quick &amp; easy, consider: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Privacy &amp; other terms (how do they use the information you input?)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Data you share (do you have the rights?)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Validating the outputs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800" dirty="0"/>
              <a:t>Crediting how you generated your code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9333AF-E1F1-FDDF-014E-D95994F61377}"/>
              </a:ext>
            </a:extLst>
          </p:cNvPr>
          <p:cNvSpPr txBox="1"/>
          <p:nvPr/>
        </p:nvSpPr>
        <p:spPr>
          <a:xfrm>
            <a:off x="532399" y="6202462"/>
            <a:ext cx="8015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Further reading: </a:t>
            </a:r>
            <a:r>
              <a:rPr lang="en-US" sz="1400" i="1" dirty="0"/>
              <a:t>Data Science in Context </a:t>
            </a:r>
            <a:r>
              <a:rPr lang="en-US" sz="1400" dirty="0"/>
              <a:t>(Wiggins, </a:t>
            </a:r>
            <a:r>
              <a:rPr lang="en-US" sz="1400" i="1" dirty="0"/>
              <a:t>et al.</a:t>
            </a:r>
            <a:r>
              <a:rPr lang="en-US" sz="1400" dirty="0"/>
              <a:t>) </a:t>
            </a:r>
            <a:r>
              <a:rPr lang="en-US" sz="1400" dirty="0">
                <a:sym typeface="Wingdings" pitchFamily="2" charset="2"/>
              </a:rPr>
              <a:t></a:t>
            </a:r>
            <a:r>
              <a:rPr lang="en-US" sz="1400" dirty="0"/>
              <a:t> I suggested Hennepin County Library acquire it </a:t>
            </a:r>
          </a:p>
        </p:txBody>
      </p:sp>
    </p:spTree>
    <p:extLst>
      <p:ext uri="{BB962C8B-B14F-4D97-AF65-F5344CB8AC3E}">
        <p14:creationId xmlns:p14="http://schemas.microsoft.com/office/powerpoint/2010/main" val="27870094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A3659-6365-FF43-6CE3-F1A367CAA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try it!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A5523-3AA6-424E-7091-5338A59FB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hlinkClick r:id="rId2"/>
              </a:rPr>
              <a:t>chatgpt.com</a:t>
            </a:r>
            <a:r>
              <a:rPr lang="en-US" dirty="0"/>
              <a:t> </a:t>
            </a:r>
            <a:r>
              <a:rPr lang="en-US" sz="2000" dirty="0"/>
              <a:t>(you don’t have to log in)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dirty="0"/>
              <a:t>Writing a good </a:t>
            </a:r>
            <a:r>
              <a:rPr lang="en-US" i="1" dirty="0"/>
              <a:t>prompt</a:t>
            </a:r>
            <a:r>
              <a:rPr lang="en-US" dirty="0"/>
              <a:t> takes practice. Think about when you first learned how to search the web.</a:t>
            </a:r>
            <a:r>
              <a:rPr lang="en-US" b="0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‡</a:t>
            </a:r>
            <a:endParaRPr lang="en-US" baseline="30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Try "Write me a simple guessing game in Python that will generate a random answer between 1-100."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35C93-27C8-9C39-366D-8847832F5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BE5F13-3718-C519-CD99-BBA861F300D8}"/>
              </a:ext>
            </a:extLst>
          </p:cNvPr>
          <p:cNvSpPr txBox="1"/>
          <p:nvPr/>
        </p:nvSpPr>
        <p:spPr>
          <a:xfrm>
            <a:off x="490850" y="6007686"/>
            <a:ext cx="82761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baseline="30000" dirty="0">
                <a:solidFill>
                  <a:srgbClr val="2021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‡</a:t>
            </a:r>
            <a:r>
              <a:rPr lang="en-US" sz="1600" dirty="0"/>
              <a:t>See also Cohen, Jason. </a:t>
            </a:r>
            <a:r>
              <a:rPr lang="en-US" sz="1600" dirty="0">
                <a:hlinkClick r:id="rId3"/>
              </a:rPr>
              <a:t>"21 Google Search Tips You'll Want to Learn"</a:t>
            </a:r>
            <a:r>
              <a:rPr lang="en-US" sz="1600" dirty="0"/>
              <a:t>. </a:t>
            </a:r>
            <a:r>
              <a:rPr lang="en-US" sz="1600" i="1" dirty="0" err="1"/>
              <a:t>PCMag</a:t>
            </a:r>
            <a:r>
              <a:rPr lang="en-US" sz="1600" i="1" dirty="0"/>
              <a:t>. </a:t>
            </a:r>
            <a:r>
              <a:rPr lang="en-US" sz="1600" dirty="0"/>
              <a:t>January 24, 2022.  </a:t>
            </a:r>
          </a:p>
        </p:txBody>
      </p:sp>
    </p:spTree>
    <p:extLst>
      <p:ext uri="{BB962C8B-B14F-4D97-AF65-F5344CB8AC3E}">
        <p14:creationId xmlns:p14="http://schemas.microsoft.com/office/powerpoint/2010/main" val="21833185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99E83-FBF9-5C31-F6C5-B3FD2D561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 can you come up with?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D17C9-286C-1B49-27AF-B97E75232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After ChatGPT has given you code for a guessing game, try asking "modify the code to use </a:t>
            </a:r>
            <a:r>
              <a:rPr lang="en-US" dirty="0" err="1"/>
              <a:t>tkinter</a:t>
            </a:r>
            <a:r>
              <a:rPr lang="en-US" dirty="0"/>
              <a:t>" to generate a graphical (GUI) version.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Think of a task you would like to try in Python.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Ask ChatGPT to generate code for you.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Read the code before you try it!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Run the code. Are the results what you expected?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9DD84E-2FC7-0843-2E81-D9178461D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25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B8A012-EBA3-78EC-233D-33B5135F037E}"/>
              </a:ext>
            </a:extLst>
          </p:cNvPr>
          <p:cNvCxnSpPr>
            <a:cxnSpLocks/>
          </p:cNvCxnSpPr>
          <p:nvPr/>
        </p:nvCxnSpPr>
        <p:spPr>
          <a:xfrm>
            <a:off x="2724665" y="3429000"/>
            <a:ext cx="369467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5057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D772-D479-D56B-150B-8BA05B05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358D1-0B5E-99D1-1369-A8CF71713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** Try these </a:t>
            </a:r>
            <a:r>
              <a:rPr lang="en-US" i="1" dirty="0"/>
              <a:t>without </a:t>
            </a:r>
            <a:r>
              <a:rPr lang="en-US" dirty="0"/>
              <a:t>generative AI first! **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C00000"/>
                </a:solidFill>
              </a:rPr>
              <a:t>Write a program that will allow a user to enter three different values. Then have the program print the average.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B050"/>
                </a:solidFill>
              </a:rPr>
              <a:t>The Fibonacci sequence starts 0, 1, 1, 2, 3, 5, 8, … where each successive value is the sum of the two values before it. Write code that will output the first </a:t>
            </a:r>
            <a:r>
              <a:rPr lang="en-US" i="1" dirty="0">
                <a:solidFill>
                  <a:srgbClr val="00B050"/>
                </a:solidFill>
              </a:rPr>
              <a:t>n</a:t>
            </a:r>
            <a:r>
              <a:rPr lang="en-US" dirty="0">
                <a:solidFill>
                  <a:srgbClr val="00B050"/>
                </a:solidFill>
              </a:rPr>
              <a:t> numbers in this sequence.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Try starting a simple game that prints text and asks the user to make decisions!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4955D-E44B-521F-F8EB-0B8FD63EF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910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E0D2D-E145-C895-AFC2-218D4CE5E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Ways to Develop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E89028-ECDA-32D4-5789-6C4456C27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You can use any text editor (</a:t>
            </a:r>
            <a:r>
              <a:rPr lang="en-US" dirty="0">
                <a:hlinkClick r:id="rId3"/>
              </a:rPr>
              <a:t>Sublime</a:t>
            </a:r>
            <a:r>
              <a:rPr lang="en-US" dirty="0"/>
              <a:t>, </a:t>
            </a:r>
            <a:r>
              <a:rPr lang="en-US" dirty="0" err="1"/>
              <a:t>notepad.exe</a:t>
            </a:r>
            <a:r>
              <a:rPr lang="en-US" dirty="0"/>
              <a:t> or </a:t>
            </a:r>
            <a:r>
              <a:rPr lang="en-US" dirty="0">
                <a:hlinkClick r:id="rId4"/>
              </a:rPr>
              <a:t>Notepad++</a:t>
            </a:r>
            <a:r>
              <a:rPr lang="en-US" dirty="0"/>
              <a:t> on Windows, </a:t>
            </a:r>
            <a:r>
              <a:rPr lang="en-US" dirty="0">
                <a:hlinkClick r:id="rId5"/>
              </a:rPr>
              <a:t>gedit</a:t>
            </a:r>
            <a:r>
              <a:rPr lang="en-US" dirty="0"/>
              <a:t> on Mac or Linux, etc.)</a:t>
            </a:r>
          </a:p>
          <a:p>
            <a:r>
              <a:rPr lang="en-US" dirty="0"/>
              <a:t>You can use </a:t>
            </a:r>
            <a:r>
              <a:rPr lang="en-US" dirty="0" err="1"/>
              <a:t>Jupyter</a:t>
            </a:r>
            <a:r>
              <a:rPr lang="en-US" dirty="0"/>
              <a:t> Notebooks, like we explored</a:t>
            </a:r>
          </a:p>
          <a:p>
            <a:pPr lvl="1"/>
            <a:r>
              <a:rPr lang="en-US" dirty="0"/>
              <a:t>These are popular with scientists/researchers, and are great for learning and seeing exactly what is happening with each line or section of code</a:t>
            </a:r>
          </a:p>
          <a:p>
            <a:r>
              <a:rPr lang="en-US" dirty="0"/>
              <a:t>You can use an Integrated Development Environment (IDE), which is essentially a program that helps you write and format code</a:t>
            </a:r>
          </a:p>
          <a:p>
            <a:pPr lvl="1"/>
            <a:r>
              <a:rPr lang="en-US" dirty="0">
                <a:hlinkClick r:id="rId6"/>
              </a:rPr>
              <a:t>IDLE</a:t>
            </a:r>
            <a:r>
              <a:rPr lang="en-US" dirty="0"/>
              <a:t> often comes installed with Python</a:t>
            </a:r>
          </a:p>
          <a:p>
            <a:pPr lvl="1"/>
            <a:r>
              <a:rPr lang="en-US" dirty="0">
                <a:hlinkClick r:id="rId7"/>
              </a:rPr>
              <a:t>VS Code</a:t>
            </a:r>
            <a:r>
              <a:rPr lang="en-US" dirty="0"/>
              <a:t> is popular &amp; has many extensions, including </a:t>
            </a:r>
            <a:r>
              <a:rPr lang="en-US" dirty="0" err="1"/>
              <a:t>IntelliCode</a:t>
            </a:r>
            <a:r>
              <a:rPr lang="en-US" dirty="0"/>
              <a:t> for AI-assisted development</a:t>
            </a:r>
          </a:p>
          <a:p>
            <a:pPr lvl="1"/>
            <a:r>
              <a:rPr lang="en-US" dirty="0">
                <a:hlinkClick r:id="rId8"/>
              </a:rPr>
              <a:t>PyCharm</a:t>
            </a:r>
            <a:r>
              <a:rPr lang="en-US" dirty="0"/>
              <a:t> and </a:t>
            </a:r>
            <a:r>
              <a:rPr lang="en-US" dirty="0">
                <a:hlinkClick r:id="rId9"/>
              </a:rPr>
              <a:t>Spyder</a:t>
            </a:r>
            <a:r>
              <a:rPr lang="en-US" dirty="0"/>
              <a:t> are great, too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6C4231-09E1-F2AB-79CA-6BFF9823BF16}"/>
              </a:ext>
            </a:extLst>
          </p:cNvPr>
          <p:cNvSpPr txBox="1"/>
          <p:nvPr/>
        </p:nvSpPr>
        <p:spPr>
          <a:xfrm>
            <a:off x="1776266" y="6473737"/>
            <a:ext cx="5591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…if you’re looking to level up your coding game, try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  <a:hlinkClick r:id="rId10"/>
              </a:rPr>
              <a:t>vim</a:t>
            </a:r>
            <a:r>
              <a:rPr lang="en-US" dirty="0"/>
              <a:t>!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D6C099-6BFD-F93A-6976-8A05BCD6C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8074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75869-B902-EB26-0C0D-3A17E09AA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2574"/>
            <a:ext cx="7886700" cy="1325563"/>
          </a:xfrm>
        </p:spPr>
        <p:txBody>
          <a:bodyPr/>
          <a:lstStyle/>
          <a:p>
            <a:r>
              <a: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Resources at the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6D164-C50F-42AD-E2C5-B7FC0754B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73073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Many books! Some that I recommend: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Introduction to Python Programming for Business and Social Science Applications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by Frederick and Paul Kaefer</a:t>
            </a:r>
          </a:p>
          <a:p>
            <a:pPr lvl="1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resources, including example data and code files: 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bit.ly/KaeferPythonResources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Learn Python 3 the Hard Way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by Zed Shaw</a:t>
            </a:r>
          </a:p>
          <a:p>
            <a:pPr lvl="1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book I used to teach myself Python!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5"/>
              </a:rPr>
              <a:t>Think Python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by Allen Downey</a:t>
            </a:r>
          </a:p>
          <a:p>
            <a:pPr lvl="1"/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Also available for free at 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greenteapress.com/wp/think-python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0" indent="0">
              <a:buNone/>
            </a:pPr>
            <a:endParaRPr lang="en-US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are listed as “Children’s” books – but that could mean the language used to explain concepts is less intimidating than textbooks!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Teach Your Kids to Code</a:t>
            </a:r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by Bryson Payne</a:t>
            </a:r>
          </a:p>
          <a:p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8"/>
              </a:rPr>
              <a:t>Python for Kids</a:t>
            </a:r>
            <a:r>
              <a:rPr lang="en-US" sz="16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  <a:r>
              <a:rPr lang="en-US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by Jason Briggs</a:t>
            </a:r>
            <a:endParaRPr lang="en-US" sz="16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098" name="Picture 2" descr="Arthur's Library Card&quot; Sticker for Sale by amysibbo | Redbubble">
            <a:extLst>
              <a:ext uri="{FF2B5EF4-FFF2-40B4-BE49-F238E27FC236}">
                <a16:creationId xmlns:a16="http://schemas.microsoft.com/office/drawing/2014/main" id="{80E7BB4F-1E0B-D0A7-F032-8F2E2A5C46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t="19770" r="8161" b="20766"/>
          <a:stretch/>
        </p:blipFill>
        <p:spPr bwMode="auto">
          <a:xfrm>
            <a:off x="5935094" y="4721773"/>
            <a:ext cx="2893595" cy="200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C70093-A69E-EA85-8F20-43E8AE62F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215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472C8-E01D-F77C-C789-292BA3256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…and more resources!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DC99E-A0D7-7D9F-51FB-0FFD058B1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LinkedIn Learning (formerly </a:t>
            </a:r>
            <a:r>
              <a:rPr lang="en-US" dirty="0" err="1"/>
              <a:t>Lynda.com</a:t>
            </a:r>
            <a:r>
              <a:rPr lang="en-US" dirty="0"/>
              <a:t>) is available for free.</a:t>
            </a:r>
          </a:p>
          <a:p>
            <a:r>
              <a:rPr lang="en-US" sz="1800" dirty="0"/>
              <a:t>Visit </a:t>
            </a:r>
            <a:r>
              <a:rPr lang="en-US" sz="1800" dirty="0">
                <a:hlinkClick r:id="rId2"/>
              </a:rPr>
              <a:t>hclib.org/programs/computers-technology</a:t>
            </a:r>
            <a:r>
              <a:rPr lang="en-US" sz="1800" dirty="0"/>
              <a:t> to learn more.</a:t>
            </a:r>
          </a:p>
          <a:p>
            <a:r>
              <a:rPr lang="en-US" sz="1800" dirty="0"/>
              <a:t>I found 7,146 results for “python” and 659 for “computer programming”</a:t>
            </a:r>
          </a:p>
          <a:p>
            <a:r>
              <a:rPr lang="en-US" sz="1800" dirty="0"/>
              <a:t>You can search specific categories like “python for data science”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E6CC5598-F47D-C1C7-6D7C-AE30F45FD9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6699"/>
          <a:stretch/>
        </p:blipFill>
        <p:spPr>
          <a:xfrm>
            <a:off x="628650" y="3887386"/>
            <a:ext cx="7411764" cy="318607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B7AC7-4AC2-9979-0FA8-1AB6658F1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06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3199-E487-C4C5-8BF8-355D20EBD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Quick poll: what OS(es) are you using?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ED336-DD68-91E2-7071-C8091821D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Windows?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Mac?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Chromebook?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Other… (Linux, tablet, etc.)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5925DA-325B-D189-5B43-55F676635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380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E2502-3787-BEE2-7FE1-57DBAEEB1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advanced 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CA227-6CB5-B6A5-D809-8B6C54478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 really like </a:t>
            </a:r>
            <a:r>
              <a:rPr lang="en-US" i="1" dirty="0">
                <a:hlinkClick r:id="rId2"/>
              </a:rPr>
              <a:t>Hands-On Machine Learning with Scikit-Learn and TensorFlow</a:t>
            </a:r>
            <a:r>
              <a:rPr lang="en-US" dirty="0"/>
              <a:t>, by </a:t>
            </a:r>
            <a:r>
              <a:rPr lang="en-US" dirty="0" err="1"/>
              <a:t>Aurélien</a:t>
            </a:r>
            <a:r>
              <a:rPr lang="en-US" dirty="0"/>
              <a:t> </a:t>
            </a:r>
            <a:r>
              <a:rPr lang="en-US" dirty="0" err="1"/>
              <a:t>Géron</a:t>
            </a:r>
            <a:endParaRPr lang="en-US" dirty="0"/>
          </a:p>
          <a:p>
            <a:pPr lvl="1"/>
            <a:r>
              <a:rPr lang="en-US" sz="2000" dirty="0"/>
              <a:t>A more advanced title, as it assumes some Python experience. It’s also helpful to have an introductory stats understanding.</a:t>
            </a:r>
          </a:p>
          <a:p>
            <a:pPr lvl="1"/>
            <a:r>
              <a:rPr lang="en-US" sz="2000" dirty="0"/>
              <a:t>Their code is available online (</a:t>
            </a:r>
            <a:r>
              <a:rPr lang="en-US" sz="2000" dirty="0">
                <a:hlinkClick r:id="rId3"/>
              </a:rPr>
              <a:t>link</a:t>
            </a:r>
            <a:r>
              <a:rPr lang="en-US" sz="2000" dirty="0"/>
              <a:t>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4"/>
              </a:rPr>
              <a:t>Introduction to Machine Learning With Python</a:t>
            </a:r>
            <a:r>
              <a:rPr lang="en-US" dirty="0"/>
              <a:t>, by Andreas C. Müller and Sarah Guido</a:t>
            </a:r>
          </a:p>
          <a:p>
            <a:pPr lvl="1"/>
            <a:r>
              <a:rPr lang="en-US" sz="2000" dirty="0"/>
              <a:t>Another O'Reilly book, which is an excellent publisher of technical content.</a:t>
            </a:r>
          </a:p>
          <a:p>
            <a:pPr lvl="1"/>
            <a:r>
              <a:rPr lang="en-US" sz="2000" dirty="0"/>
              <a:t>Their code is also available online (</a:t>
            </a:r>
            <a:r>
              <a:rPr lang="en-US" sz="2000" dirty="0">
                <a:hlinkClick r:id="rId5"/>
              </a:rPr>
              <a:t>link</a:t>
            </a:r>
            <a:r>
              <a:rPr lang="en-US" sz="2000" dirty="0"/>
              <a:t>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7CA07-E929-EBBB-C428-7F5E00B5E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681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C8F45-5BBB-52A5-B54E-32B62F932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Other resources (not library-specific)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7D07E-9331-50AE-E9FD-1C38D2885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err="1"/>
              <a:t>HackerRank</a:t>
            </a:r>
            <a:r>
              <a:rPr lang="en-US" dirty="0"/>
              <a:t> is a site where you can practice coding skills and prepare for coding interviews. </a:t>
            </a:r>
            <a:r>
              <a:rPr lang="en-US" dirty="0">
                <a:hlinkClick r:id="rId2"/>
              </a:rPr>
              <a:t>hackerrank.com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Project Euler is a great site with challenging problems. See </a:t>
            </a:r>
            <a:r>
              <a:rPr lang="en-US" dirty="0">
                <a:hlinkClick r:id="rId3"/>
              </a:rPr>
              <a:t>projecteuler.net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Reddit is a great place to ask questions and find resources. Two great communities are </a:t>
            </a:r>
            <a:r>
              <a:rPr lang="en-US" dirty="0">
                <a:hlinkClick r:id="rId4"/>
              </a:rPr>
              <a:t>reddit.com/r/learnprogramming</a:t>
            </a:r>
            <a:r>
              <a:rPr lang="en-US" dirty="0"/>
              <a:t> and </a:t>
            </a:r>
            <a:r>
              <a:rPr lang="en-US" dirty="0">
                <a:hlinkClick r:id="rId5"/>
              </a:rPr>
              <a:t>reddit.com/r/Python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Rosetta Code is a neat site that shows solutions to various programming problems. See </a:t>
            </a:r>
            <a:r>
              <a:rPr lang="en-US" dirty="0">
                <a:hlinkClick r:id="rId6"/>
              </a:rPr>
              <a:t>rosettacode.org/wiki/Rosetta_Code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Stack Overflow is a great place to ask (and answer) questions. See </a:t>
            </a:r>
            <a:r>
              <a:rPr lang="en-US" dirty="0">
                <a:hlinkClick r:id="rId7"/>
              </a:rPr>
              <a:t>stackoverflow.blog/2021/07/14/getting-started-with-python/</a:t>
            </a:r>
            <a:r>
              <a:rPr lang="en-US" dirty="0"/>
              <a:t> for a great blog post they did about Python.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6C19D9-6244-0BB1-FA52-DEC753AD1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13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FC3A2-DE9A-1692-2C7D-FF0527EB2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Computers don’t think like us!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31045-67FC-18CD-BC39-91BA626BB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556194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Helpful to think about when you learn programming.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have to tell a computer </a:t>
            </a:r>
            <a:r>
              <a:rPr lang="en-US" u="sng" dirty="0"/>
              <a:t>exactly</a:t>
            </a:r>
            <a:r>
              <a:rPr lang="en-US" dirty="0"/>
              <a:t> what you want it to do &amp; it will follow your instructions </a:t>
            </a:r>
            <a:r>
              <a:rPr lang="en-US" u="sng" dirty="0"/>
              <a:t>exactly</a:t>
            </a:r>
            <a:r>
              <a:rPr lang="en-US" i="1" dirty="0"/>
              <a:t>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dirty="0"/>
              <a:t>Although it is logical, it won’t apply </a:t>
            </a:r>
            <a:r>
              <a:rPr lang="en-US" i="1" dirty="0"/>
              <a:t>human logic</a:t>
            </a:r>
            <a:r>
              <a:rPr lang="en-US" dirty="0"/>
              <a:t>, unless you teach it how.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4F827A13-D9C8-BFE4-48BC-B3101B0C3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593" y="2159875"/>
            <a:ext cx="27305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2B3ED5-16D2-02CB-BC2B-62400E20F7ED}"/>
              </a:ext>
            </a:extLst>
          </p:cNvPr>
          <p:cNvSpPr txBox="1"/>
          <p:nvPr/>
        </p:nvSpPr>
        <p:spPr>
          <a:xfrm>
            <a:off x="2241063" y="6308779"/>
            <a:ext cx="4674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courtesy of Wikimedia Commons (</a:t>
            </a:r>
            <a:r>
              <a:rPr lang="en-US" sz="1400" dirty="0">
                <a:hlinkClick r:id="rId3"/>
              </a:rPr>
              <a:t>https://w.wiki/5ogX</a:t>
            </a:r>
            <a:r>
              <a:rPr lang="en-US" sz="1400" dirty="0"/>
              <a:t>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B22F3B-ADC2-1664-ED0A-D7852EFC1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137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84631-4F36-C3EC-DBA3-74C2A6C50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Many, many programming languages!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13974-82E0-650A-1821-EF5657767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Python is not the only programming language out there, but it is one of the most popular.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Python is </a:t>
            </a:r>
            <a:r>
              <a:rPr lang="en-US" u="sng" dirty="0"/>
              <a:t>general-purpose</a:t>
            </a:r>
            <a:r>
              <a:rPr lang="en-US" dirty="0"/>
              <a:t> and </a:t>
            </a:r>
            <a:r>
              <a:rPr lang="en-US" u="sng" dirty="0"/>
              <a:t>interpreted</a:t>
            </a:r>
            <a:r>
              <a:rPr lang="en-US" dirty="0"/>
              <a:t>. </a:t>
            </a:r>
          </a:p>
          <a:p>
            <a:pPr marL="0" indent="0" algn="r">
              <a:buNone/>
            </a:pPr>
            <a:r>
              <a:rPr lang="en-US" b="1" dirty="0"/>
              <a:t>General-purpose</a:t>
            </a:r>
            <a:r>
              <a:rPr lang="en-US" dirty="0"/>
              <a:t> means it can be used for many things: websites, app development, data analytics, machine learning, image processing, and more!</a:t>
            </a:r>
          </a:p>
          <a:p>
            <a:pPr marL="0" indent="0">
              <a:buNone/>
            </a:pPr>
            <a:r>
              <a:rPr lang="en-US" b="1" dirty="0"/>
              <a:t>Interpreted </a:t>
            </a:r>
            <a:r>
              <a:rPr lang="en-US" dirty="0"/>
              <a:t>means that Python reads each line in order and executes them.*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97A18E-776A-4AE9-51F6-B5A7E50FEEF9}"/>
              </a:ext>
            </a:extLst>
          </p:cNvPr>
          <p:cNvSpPr txBox="1"/>
          <p:nvPr/>
        </p:nvSpPr>
        <p:spPr>
          <a:xfrm>
            <a:off x="1049914" y="6488668"/>
            <a:ext cx="7044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*there are also ways to </a:t>
            </a:r>
            <a:r>
              <a:rPr lang="en-US" i="1" dirty="0"/>
              <a:t>compile</a:t>
            </a:r>
            <a:r>
              <a:rPr lang="en-US" dirty="0"/>
              <a:t> Python code, but that’s not a focus today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27F64E-B69B-7A18-500E-D2DE38CE3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097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AB0CF-E9E9-D620-7146-4BC2EB145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write our first line of code!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875833-CD97-8710-7854-6744AD2A5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Windows: Command Prompt</a:t>
            </a:r>
          </a:p>
          <a:p>
            <a:pPr lvl="1"/>
            <a:r>
              <a:rPr lang="en-US" dirty="0"/>
              <a:t>Either search in Start Menu, or Windows + R and type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cmd</a:t>
            </a:r>
            <a:r>
              <a:rPr lang="en-US" dirty="0"/>
              <a:t> and hit enter</a:t>
            </a:r>
          </a:p>
          <a:p>
            <a:r>
              <a:rPr lang="en-US" dirty="0"/>
              <a:t>Mac: Terminal</a:t>
            </a:r>
          </a:p>
          <a:p>
            <a:pPr lvl="1"/>
            <a:r>
              <a:rPr lang="en-US" dirty="0"/>
              <a:t>Command + Space: start typing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terminal</a:t>
            </a:r>
            <a:r>
              <a:rPr lang="en-US" dirty="0"/>
              <a:t> and hit enter</a:t>
            </a:r>
          </a:p>
          <a:p>
            <a:r>
              <a:rPr lang="en-US" dirty="0"/>
              <a:t>Chromebook (</a:t>
            </a:r>
            <a:r>
              <a:rPr lang="en-US" dirty="0">
                <a:hlinkClick r:id="rId2"/>
              </a:rPr>
              <a:t>bit.ly/PythonChromebook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Open terminal (via search key or app launcher)</a:t>
            </a:r>
          </a:p>
          <a:p>
            <a:pPr lvl="1"/>
            <a:endParaRPr lang="en-US" dirty="0"/>
          </a:p>
          <a:p>
            <a:r>
              <a:rPr lang="en-US" dirty="0"/>
              <a:t>If you have another system, let me know!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45DC0C-4024-F1BC-A6BE-9D4C4E81D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485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20F25-3B35-3191-ABD5-5509EE782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Executing code in the terminal: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65F26-E50B-BBD4-4E07-2E141E271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print("Hello, World!") </a:t>
            </a:r>
            <a:r>
              <a:rPr lang="en-US" dirty="0"/>
              <a:t>and hit enter</a:t>
            </a:r>
          </a:p>
          <a:p>
            <a:pPr marL="457200" lvl="1" indent="0">
              <a:buNone/>
            </a:pPr>
            <a:r>
              <a:rPr lang="en-US" dirty="0"/>
              <a:t>*** Code examples will be in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Courier New </a:t>
            </a:r>
            <a:r>
              <a:rPr lang="en-US" dirty="0"/>
              <a:t>font ***</a:t>
            </a:r>
          </a:p>
          <a:p>
            <a:endParaRPr lang="en-US" dirty="0"/>
          </a:p>
          <a:p>
            <a:r>
              <a:rPr lang="en-US" dirty="0"/>
              <a:t>Your view may be a little different, but should show the message on the line below where you typed: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12D97E00-7DF5-5A35-9BC0-25805B5ED2D8}"/>
              </a:ext>
            </a:extLst>
          </p:cNvPr>
          <p:cNvSpPr/>
          <p:nvPr/>
        </p:nvSpPr>
        <p:spPr>
          <a:xfrm rot="16200000">
            <a:off x="3352799" y="2280745"/>
            <a:ext cx="451946" cy="388883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1A79BAA-B91E-84A7-3FDE-4D9A5F578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20" y="4710660"/>
            <a:ext cx="8587560" cy="125636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BE02ED-A6B5-B395-3A46-5D456B8E5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75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A54F0-438C-932B-42EC-91C5F4A2D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 using variables!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5AF50-C9C2-8327-FBB3-F220EE584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Variables are how we can save values for later.</a:t>
            </a:r>
          </a:p>
          <a:p>
            <a:pPr lvl="1"/>
            <a:r>
              <a:rPr lang="en-US" dirty="0"/>
              <a:t>To assign a value to a variable:</a:t>
            </a:r>
          </a:p>
          <a:p>
            <a:pPr marL="9144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variable_name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value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For example: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x = 3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/>
              <a:t>You can then use x in calculations like: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x * 16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3B8341-C9D5-438B-B3CD-7008DA248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06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E4D5E-C38D-AFFC-1398-35321AE74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about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8A489-7CC1-3BA2-7B3F-D20CE7A9E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Variables are fundamental in programming, and can store much more than just numbers.</a:t>
            </a:r>
          </a:p>
          <a:p>
            <a:r>
              <a:rPr lang="en-US" dirty="0"/>
              <a:t>Let’s try a few examples. First </a:t>
            </a:r>
            <a:r>
              <a:rPr lang="en-US" i="1" dirty="0"/>
              <a:t>assign</a:t>
            </a:r>
            <a:r>
              <a:rPr lang="en-US" dirty="0"/>
              <a:t> the values below: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"Paul"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favorite_numbers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[3.14, 7]</a:t>
            </a:r>
          </a:p>
          <a:p>
            <a:r>
              <a:rPr lang="en-US" dirty="0"/>
              <a:t>Now try accessing them: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print("My name is " +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my_name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print(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favorite_numbers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[0])</a:t>
            </a:r>
          </a:p>
          <a:p>
            <a:r>
              <a:rPr lang="en-US" dirty="0"/>
              <a:t>Which value was printed out?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F5BCC-6ADC-2582-70FB-A58E8497A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FEC72-AB3E-9048-8225-2AB7BB84AC23}" type="slidenum">
              <a:rPr lang="en-US" smtClean="0"/>
              <a:t>9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81FABEC-63CC-4930-B976-85DB667700DB}"/>
              </a:ext>
            </a:extLst>
          </p:cNvPr>
          <p:cNvGrpSpPr/>
          <p:nvPr/>
        </p:nvGrpSpPr>
        <p:grpSpPr>
          <a:xfrm>
            <a:off x="4806780" y="4396924"/>
            <a:ext cx="3093987" cy="469129"/>
            <a:chOff x="4782066" y="4350005"/>
            <a:chExt cx="3093987" cy="469129"/>
          </a:xfrm>
        </p:grpSpPr>
        <p:sp>
          <p:nvSpPr>
            <p:cNvPr id="5" name="Down Arrow 4">
              <a:extLst>
                <a:ext uri="{FF2B5EF4-FFF2-40B4-BE49-F238E27FC236}">
                  <a16:creationId xmlns:a16="http://schemas.microsoft.com/office/drawing/2014/main" id="{09479FCC-1234-BD51-CDB3-432E5F74FED5}"/>
                </a:ext>
              </a:extLst>
            </p:cNvPr>
            <p:cNvSpPr/>
            <p:nvPr/>
          </p:nvSpPr>
          <p:spPr>
            <a:xfrm rot="2319592">
              <a:off x="4782066" y="4534928"/>
              <a:ext cx="296563" cy="284206"/>
            </a:xfrm>
            <a:prstGeom prst="downArrow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6FAFE63-3590-FAE2-7ED2-11708FCE639C}"/>
                </a:ext>
              </a:extLst>
            </p:cNvPr>
            <p:cNvSpPr txBox="1"/>
            <p:nvPr/>
          </p:nvSpPr>
          <p:spPr>
            <a:xfrm>
              <a:off x="4955061" y="4350005"/>
              <a:ext cx="29209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7030A0"/>
                  </a:solidFill>
                  <a:latin typeface="Helvetica" pitchFamily="2" charset="0"/>
                </a:rPr>
                <a:t>Why might we want a space here?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2846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4495</TotalTime>
  <Words>2049</Words>
  <Application>Microsoft Macintosh PowerPoint</Application>
  <PresentationFormat>Letter Paper (8.5x11 in)</PresentationFormat>
  <Paragraphs>275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</vt:lpstr>
      <vt:lpstr>Calibri</vt:lpstr>
      <vt:lpstr>Calibri Light</vt:lpstr>
      <vt:lpstr>Courier New</vt:lpstr>
      <vt:lpstr>Helvetica</vt:lpstr>
      <vt:lpstr>Open Sans</vt:lpstr>
      <vt:lpstr>Wingdings</vt:lpstr>
      <vt:lpstr>Office Theme</vt:lpstr>
      <vt:lpstr>Python Crash Course</vt:lpstr>
      <vt:lpstr>Welcome!</vt:lpstr>
      <vt:lpstr>Quick poll: what OS(es) are you using?</vt:lpstr>
      <vt:lpstr>Computers don’t think like us!</vt:lpstr>
      <vt:lpstr>Many, many programming languages!</vt:lpstr>
      <vt:lpstr>Let’s write our first line of code!</vt:lpstr>
      <vt:lpstr>Executing code in the terminal:</vt:lpstr>
      <vt:lpstr>Calculations using variables!</vt:lpstr>
      <vt:lpstr>More about variables</vt:lpstr>
      <vt:lpstr>Accepting User Input</vt:lpstr>
      <vt:lpstr>Errors!</vt:lpstr>
      <vt:lpstr>Errors, part 2</vt:lpstr>
      <vt:lpstr>Logic errors</vt:lpstr>
      <vt:lpstr>Using Jupyter Notebooks</vt:lpstr>
      <vt:lpstr>Conditional logic</vt:lpstr>
      <vt:lpstr>Writing an IF statement</vt:lpstr>
      <vt:lpstr>IF + ELSE</vt:lpstr>
      <vt:lpstr>Simple loop</vt:lpstr>
      <vt:lpstr>Simple guessing game code</vt:lpstr>
      <vt:lpstr>Simple graphs</vt:lpstr>
      <vt:lpstr>Running code file</vt:lpstr>
      <vt:lpstr>Using generative AI tools</vt:lpstr>
      <vt:lpstr>Ethics of AI</vt:lpstr>
      <vt:lpstr>Let's try it!</vt:lpstr>
      <vt:lpstr>What else can you come up with?</vt:lpstr>
      <vt:lpstr>Advanced challenges</vt:lpstr>
      <vt:lpstr>Ways to Develop Code</vt:lpstr>
      <vt:lpstr>Resources at the Library</vt:lpstr>
      <vt:lpstr>…and more resources!</vt:lpstr>
      <vt:lpstr>More advanced books</vt:lpstr>
      <vt:lpstr>Other resources (not library-specific)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Python Crash Course</dc:title>
  <dc:creator>Paul Kaefer</dc:creator>
  <cp:lastModifiedBy>Paul Kaefer</cp:lastModifiedBy>
  <cp:revision>65</cp:revision>
  <dcterms:created xsi:type="dcterms:W3CDTF">2022-10-12T00:42:40Z</dcterms:created>
  <dcterms:modified xsi:type="dcterms:W3CDTF">2024-09-11T17:33:53Z</dcterms:modified>
</cp:coreProperties>
</file>