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4" r:id="rId4"/>
    <p:sldId id="283" r:id="rId5"/>
    <p:sldId id="286" r:id="rId6"/>
    <p:sldId id="287" r:id="rId7"/>
    <p:sldId id="288" r:id="rId8"/>
    <p:sldId id="289" r:id="rId9"/>
    <p:sldId id="290" r:id="rId10"/>
    <p:sldId id="291" r:id="rId11"/>
    <p:sldId id="284" r:id="rId12"/>
    <p:sldId id="285" r:id="rId13"/>
    <p:sldId id="282" r:id="rId14"/>
    <p:sldId id="260" r:id="rId15"/>
    <p:sldId id="258" r:id="rId16"/>
    <p:sldId id="262" r:id="rId17"/>
    <p:sldId id="274" r:id="rId18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67"/>
    <p:restoredTop sz="94716"/>
  </p:normalViewPr>
  <p:slideViewPr>
    <p:cSldViewPr snapToGrid="0" snapToObjects="1">
      <p:cViewPr varScale="1">
        <p:scale>
          <a:sx n="103" d="100"/>
          <a:sy n="103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3A9F8-DEBE-E44D-8814-67868FEC7858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22AF1-DC95-0F4B-8CF6-65FB1CE5B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1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122AF1-DC95-0F4B-8CF6-65FB1CE5BB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F1B0-E18E-4742-8B50-D5927EC93404}" type="datetime1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2F09-2CDC-6149-ACFF-3F2222854E99}" type="datetime1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4DF3-27E4-5A49-BC8A-369387A0522A}" type="datetime1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DECE-DEEB-A64F-A07A-5CEFD0D5839F}" type="datetime1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4809-89EE-EB46-BEF7-4B44420C78D8}" type="datetime1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1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7575-833F-F349-9BA8-EA1469B4EAAA}" type="datetime1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9936-2938-0E45-B6A6-A8A22571A65B}" type="datetime1">
              <a:rPr lang="en-US" smtClean="0"/>
              <a:t>11/19/24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2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B99D-0BB3-6840-A2A4-18F767956961}" type="datetime1">
              <a:rPr lang="en-US" smtClean="0"/>
              <a:t>11/19/24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0613-27DF-FD44-AA1F-21F24CFE7483}" type="datetime1">
              <a:rPr lang="en-US" smtClean="0"/>
              <a:t>11/19/24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6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239A-1A4A-F240-8EEF-85FC57A02129}" type="datetime1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F7D-5574-EE41-B5FF-2EF8A91C5771}" type="datetime1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0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75BE8-21BC-3F4A-9E47-B89E347A77BB}" type="datetime1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bit.ly/2024_crash_course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introduction-to-python-in-excel-55643c2e-ff56-4168-b1ce-9428c8308545" TargetMode="External"/><Relationship Id="rId2" Type="http://schemas.openxmlformats.org/officeDocument/2006/relationships/hyperlink" Target="https://colab.research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lp.tableau.com/current/prep/en-us/prep_scripts_TabPy.htm" TargetMode="External"/><Relationship Id="rId5" Type="http://schemas.openxmlformats.org/officeDocument/2006/relationships/hyperlink" Target="https://blogs.sas.com/content/sgf/2020/04/15/getting-started-with-python-integration-to-sas-viya-part-1-making-a-connection/" TargetMode="External"/><Relationship Id="rId4" Type="http://schemas.openxmlformats.org/officeDocument/2006/relationships/hyperlink" Target="https://learn.microsoft.com/en-us/power-bi/connect-data/desktop-python-script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.wiki/7gR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hclib.bibliocommons.com/v2/record/S109C6506936" TargetMode="External"/><Relationship Id="rId7" Type="http://schemas.openxmlformats.org/officeDocument/2006/relationships/hyperlink" Target="https://hclib.bibliocommons.com/v2/record/S109C6088993" TargetMode="External"/><Relationship Id="rId2" Type="http://schemas.openxmlformats.org/officeDocument/2006/relationships/hyperlink" Target="https://hclib.bibliocommons.com/item/show/555493810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clib.bibliocommons.com/v2/record/S109C5984864" TargetMode="External"/><Relationship Id="rId5" Type="http://schemas.openxmlformats.org/officeDocument/2006/relationships/hyperlink" Target="https://hclib.bibliocommons.com/v2/record/S109C6521873" TargetMode="External"/><Relationship Id="rId4" Type="http://schemas.openxmlformats.org/officeDocument/2006/relationships/hyperlink" Target="https://machinelearningflashcards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hclib.org/programs/computers-technology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uler.net/" TargetMode="External"/><Relationship Id="rId7" Type="http://schemas.openxmlformats.org/officeDocument/2006/relationships/hyperlink" Target="https://stackoverflow.blog/2021/07/14/getting-started-with-python/" TargetMode="External"/><Relationship Id="rId2" Type="http://schemas.openxmlformats.org/officeDocument/2006/relationships/hyperlink" Target="https://www.hackerran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settacode.org/wiki/Rosetta_Code" TargetMode="External"/><Relationship Id="rId5" Type="http://schemas.openxmlformats.org/officeDocument/2006/relationships/hyperlink" Target="https://www.reddit.com/r/Python/" TargetMode="External"/><Relationship Id="rId4" Type="http://schemas.openxmlformats.org/officeDocument/2006/relationships/hyperlink" Target="https://www.reddit.com/r/learnprogramming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pyder-ide.org/" TargetMode="External"/><Relationship Id="rId3" Type="http://schemas.openxmlformats.org/officeDocument/2006/relationships/hyperlink" Target="https://notepad-plus-plus.org/" TargetMode="External"/><Relationship Id="rId7" Type="http://schemas.openxmlformats.org/officeDocument/2006/relationships/hyperlink" Target="https://www.jetbrains.com/pycharm/" TargetMode="External"/><Relationship Id="rId2" Type="http://schemas.openxmlformats.org/officeDocument/2006/relationships/hyperlink" Target="https://www.sublimetex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de.visualstudio.com/" TargetMode="External"/><Relationship Id="rId5" Type="http://schemas.openxmlformats.org/officeDocument/2006/relationships/hyperlink" Target="https://docs.python.org/3/library/idle.html" TargetMode="External"/><Relationship Id="rId4" Type="http://schemas.openxmlformats.org/officeDocument/2006/relationships/hyperlink" Target="https://wiki.gnome.org/Apps/Gedit" TargetMode="External"/><Relationship Id="rId9" Type="http://schemas.openxmlformats.org/officeDocument/2006/relationships/hyperlink" Target="https://www.vim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.wiki/5og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bit.ly/2024_crash_cours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mnlink.org/Record/48f4d2cd-a882-40a3-acaa-0b485b54417a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cmag.com/how-to/google-search-tips-youll-want-to-learn" TargetMode="External"/><Relationship Id="rId2" Type="http://schemas.openxmlformats.org/officeDocument/2006/relationships/hyperlink" Target="https://chatgpt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89E3-EBE9-EC88-AA4E-EE88DDAB6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latin typeface="Open Sans" panose="020B0606030504020204" pitchFamily="34" charset="0"/>
              </a:rPr>
              <a:t>Advanced Python Workshop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8641A-032A-69B5-29AF-635C085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Led by Paul Kaefer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Plymouth Library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2024-11-23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6683ED-A05F-40F3-AEC1-3EBCEFDD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6E12B5-0AAA-7CFC-F8F8-ABB3D92F6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8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6D0C30B-6A3F-5135-3DAF-2C669243A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556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hlinkClick r:id="rId5"/>
            <a:extLst>
              <a:ext uri="{FF2B5EF4-FFF2-40B4-BE49-F238E27FC236}">
                <a16:creationId xmlns:a16="http://schemas.microsoft.com/office/drawing/2014/main" id="{5AED5712-A299-B8CF-B010-C4CB8E6A6FA6}"/>
              </a:ext>
            </a:extLst>
          </p:cNvPr>
          <p:cNvSpPr txBox="1"/>
          <p:nvPr/>
        </p:nvSpPr>
        <p:spPr>
          <a:xfrm>
            <a:off x="2729541" y="6389236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 err="1">
                <a:solidFill>
                  <a:srgbClr val="00B0F0"/>
                </a:solidFill>
              </a:rPr>
              <a:t>bit.ly</a:t>
            </a:r>
            <a:r>
              <a:rPr lang="en-US" dirty="0">
                <a:solidFill>
                  <a:srgbClr val="00B0F0"/>
                </a:solidFill>
              </a:rPr>
              <a:t>/2024_crash_course</a:t>
            </a:r>
          </a:p>
        </p:txBody>
      </p:sp>
      <p:pic>
        <p:nvPicPr>
          <p:cNvPr id="6" name="Picture 5" descr="A qr code with dots and lines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73601F00-091C-8F2B-628D-AE1EC75134E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6155" y="4802213"/>
            <a:ext cx="1771689" cy="1771689"/>
          </a:xfrm>
          <a:prstGeom prst="rect">
            <a:avLst/>
          </a:prstGeom>
        </p:spPr>
      </p:pic>
      <p:sp>
        <p:nvSpPr>
          <p:cNvPr id="9" name="Rectangle 8">
            <a:hlinkClick r:id="rId5"/>
            <a:extLst>
              <a:ext uri="{FF2B5EF4-FFF2-40B4-BE49-F238E27FC236}">
                <a16:creationId xmlns:a16="http://schemas.microsoft.com/office/drawing/2014/main" id="{075705D3-9599-7080-9AF5-ABEF1D3F92B2}"/>
              </a:ext>
            </a:extLst>
          </p:cNvPr>
          <p:cNvSpPr/>
          <p:nvPr/>
        </p:nvSpPr>
        <p:spPr>
          <a:xfrm>
            <a:off x="2729541" y="6389236"/>
            <a:ext cx="372678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71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99E83-FBF9-5C31-F6C5-B3FD2D561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you come up with?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D17C9-286C-1B49-27AF-B97E75232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After ChatGPT has given you code for a guessing game, try asking "modify the code to use </a:t>
            </a:r>
            <a:r>
              <a:rPr lang="en-US" dirty="0" err="1"/>
              <a:t>tkinter</a:t>
            </a:r>
            <a:r>
              <a:rPr lang="en-US" dirty="0"/>
              <a:t>" to generate a graphical (GUI) version.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Think of a task you would like to try in Python.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Ask ChatGPT to generate code for you.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Read the code before you try it!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Run the code. Are the results what you expected?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9DD84E-2FC7-0843-2E81-D9178461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10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B8A012-EBA3-78EC-233D-33B5135F037E}"/>
              </a:ext>
            </a:extLst>
          </p:cNvPr>
          <p:cNvCxnSpPr>
            <a:cxnSpLocks/>
          </p:cNvCxnSpPr>
          <p:nvPr/>
        </p:nvCxnSpPr>
        <p:spPr>
          <a:xfrm>
            <a:off x="2724665" y="3429000"/>
            <a:ext cx="36946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505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B2706-4065-8C92-E0A8-19FA0B1F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Python within other tools/platforms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AE7CF-F2B2-C503-1ED2-4D81D7FF9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Google Colab</a:t>
            </a:r>
            <a:r>
              <a:rPr lang="en-US" dirty="0"/>
              <a:t> lets you run Python code from your browser!</a:t>
            </a:r>
          </a:p>
          <a:p>
            <a:pPr lvl="1"/>
            <a:r>
              <a:rPr lang="en-US" sz="2600" dirty="0"/>
              <a:t>Similar interface to </a:t>
            </a:r>
            <a:r>
              <a:rPr lang="en-US" sz="2600" dirty="0" err="1"/>
              <a:t>Jupyter</a:t>
            </a:r>
            <a:r>
              <a:rPr lang="en-US" sz="2600" dirty="0"/>
              <a:t> Notebooks</a:t>
            </a:r>
            <a:br>
              <a:rPr lang="en-US" sz="3200" dirty="0"/>
            </a:br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Python for Excel</a:t>
            </a:r>
            <a:r>
              <a:rPr lang="en-US" dirty="0"/>
              <a:t> was recently announced!</a:t>
            </a:r>
          </a:p>
          <a:p>
            <a:r>
              <a:rPr lang="en-US" dirty="0">
                <a:hlinkClick r:id="rId4"/>
              </a:rPr>
              <a:t>Power BI</a:t>
            </a:r>
            <a:r>
              <a:rPr lang="en-US" dirty="0"/>
              <a:t> can run Python scripts to create or modify datasets</a:t>
            </a:r>
          </a:p>
          <a:p>
            <a:r>
              <a:rPr lang="en-US" dirty="0">
                <a:hlinkClick r:id="rId5"/>
              </a:rPr>
              <a:t>SAS Viya</a:t>
            </a:r>
            <a:r>
              <a:rPr lang="en-US" dirty="0"/>
              <a:t> can use Python or R</a:t>
            </a:r>
          </a:p>
          <a:p>
            <a:r>
              <a:rPr lang="en-US" dirty="0">
                <a:hlinkClick r:id="rId6"/>
              </a:rPr>
              <a:t>TabPy</a:t>
            </a:r>
            <a:r>
              <a:rPr lang="en-US" dirty="0"/>
              <a:t> is a way to run Python scripts within Tableau</a:t>
            </a:r>
          </a:p>
          <a:p>
            <a:r>
              <a:rPr lang="en-US" dirty="0"/>
              <a:t>Tools like </a:t>
            </a:r>
            <a:r>
              <a:rPr lang="en-US" dirty="0" err="1"/>
              <a:t>databricks</a:t>
            </a:r>
            <a:r>
              <a:rPr lang="en-US" dirty="0"/>
              <a:t>, Looker, and Qlik Sense can run Python code.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12B69-364A-790A-7895-9C15FB2AA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3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292BB-2B61-4104-94F2-7F5C7E0B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on your calculator!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F1E13-68DA-0A26-2471-9A2FD3A94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228454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few scientific/graphing calculators now have Python built-in!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These include HP Prime, Casio, Texas Instruments (TI).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Also </a:t>
            </a:r>
            <a:r>
              <a:rPr lang="en-US" dirty="0" err="1"/>
              <a:t>Numworks</a:t>
            </a:r>
            <a:r>
              <a:rPr lang="en-US" dirty="0"/>
              <a:t> (pictured)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F9B86-FE6B-5A35-CEAA-867B586FE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1C2973-FE7C-F089-6885-A882BC08F0CD}"/>
              </a:ext>
            </a:extLst>
          </p:cNvPr>
          <p:cNvSpPr txBox="1"/>
          <p:nvPr/>
        </p:nvSpPr>
        <p:spPr>
          <a:xfrm>
            <a:off x="2241063" y="6308779"/>
            <a:ext cx="4675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2"/>
              </a:rPr>
              <a:t>https://w.wiki/7gRo</a:t>
            </a:r>
            <a:r>
              <a:rPr lang="en-US" sz="1400" dirty="0"/>
              <a:t>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27FF391-0F6B-581E-B35E-1C867584E8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1" t="5507" r="19943" b="37239"/>
          <a:stretch/>
        </p:blipFill>
        <p:spPr bwMode="auto">
          <a:xfrm>
            <a:off x="5857104" y="2129952"/>
            <a:ext cx="3002692" cy="3742683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E8045F2-39A5-BB7F-F29B-57B36FF51AF1}"/>
              </a:ext>
            </a:extLst>
          </p:cNvPr>
          <p:cNvSpPr/>
          <p:nvPr/>
        </p:nvSpPr>
        <p:spPr>
          <a:xfrm>
            <a:off x="7636476" y="2730843"/>
            <a:ext cx="691978" cy="815546"/>
          </a:xfrm>
          <a:prstGeom prst="ellipse">
            <a:avLst/>
          </a:prstGeom>
          <a:noFill/>
          <a:ln w="666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65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D772-D479-D56B-150B-8BA05B0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358D1-0B5E-99D1-1369-A8CF71713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Find a dataset from an area that interests you (biology, geology, music, sports, etc.). Read data in to a Pandas </a:t>
            </a:r>
            <a:r>
              <a:rPr lang="en-US" dirty="0" err="1"/>
              <a:t>DataFrame</a:t>
            </a:r>
            <a:r>
              <a:rPr lang="en-US" dirty="0"/>
              <a:t>, explore the data, and develop some visualizations. What trends or relationships do you see?</a:t>
            </a:r>
          </a:p>
          <a:p>
            <a:pPr lvl="2"/>
            <a:r>
              <a:rPr lang="en-US" sz="2400" dirty="0"/>
              <a:t>Tip: search the Hennepin County Library catalog for Python + subject (for example, “python finance”)</a:t>
            </a:r>
          </a:p>
          <a:p>
            <a:pPr lvl="2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Borrow a Python book from the library and try running an exercise from it.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0ACB2-6A66-AE4A-349E-A219C182B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91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2502-3787-BEE2-7FE1-57DBAEEB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CA227-6CB5-B6A5-D809-8B6C54478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 really like </a:t>
            </a:r>
            <a:r>
              <a:rPr lang="en-US" i="1" dirty="0">
                <a:hlinkClick r:id="rId2"/>
              </a:rPr>
              <a:t>Hands-On Machine Learning with Scikit-Learn and TensorFlow</a:t>
            </a:r>
            <a:r>
              <a:rPr lang="en-US" dirty="0"/>
              <a:t>, by </a:t>
            </a:r>
            <a:r>
              <a:rPr lang="en-US" dirty="0" err="1"/>
              <a:t>Aurélien</a:t>
            </a:r>
            <a:r>
              <a:rPr lang="en-US" dirty="0"/>
              <a:t> </a:t>
            </a:r>
            <a:r>
              <a:rPr lang="en-US" dirty="0" err="1"/>
              <a:t>Géron</a:t>
            </a:r>
            <a:endParaRPr lang="en-US" dirty="0"/>
          </a:p>
          <a:p>
            <a:pPr lvl="1"/>
            <a:r>
              <a:rPr lang="en-US" dirty="0"/>
              <a:t>It’s helpful to have an introductory stats understanding.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hlinkClick r:id="rId3"/>
              </a:rPr>
              <a:t>Machine Learning With Python Cookbook</a:t>
            </a:r>
            <a:endParaRPr lang="en-US" i="1" dirty="0"/>
          </a:p>
          <a:p>
            <a:pPr lvl="1"/>
            <a:r>
              <a:rPr lang="en-US" dirty="0"/>
              <a:t>One of the authors, Chris </a:t>
            </a:r>
            <a:r>
              <a:rPr lang="en-US" dirty="0" err="1"/>
              <a:t>Albon</a:t>
            </a:r>
            <a:r>
              <a:rPr lang="en-US" dirty="0"/>
              <a:t>, also created </a:t>
            </a:r>
            <a:r>
              <a:rPr lang="en-US" dirty="0">
                <a:hlinkClick r:id="rId4"/>
              </a:rPr>
              <a:t>machinelearningflashcards.com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Other books in the catalog (I haven’t used these specifically):</a:t>
            </a:r>
          </a:p>
          <a:p>
            <a:pPr lvl="1"/>
            <a:r>
              <a:rPr lang="en-US" i="1" dirty="0">
                <a:effectLst/>
                <a:latin typeface="var(--font-family-headings-variant,var(--font-family-variant,&quot;Merriweather&quot;,Georgia,serif))"/>
                <a:hlinkClick r:id="rId5"/>
              </a:rPr>
              <a:t>Football Analytics With Python &amp; R</a:t>
            </a:r>
            <a:endParaRPr lang="en-US" i="1" dirty="0">
              <a:hlinkClick r:id="rId6"/>
            </a:endParaRPr>
          </a:p>
          <a:p>
            <a:pPr lvl="1"/>
            <a:r>
              <a:rPr lang="en-US" i="1" dirty="0">
                <a:hlinkClick r:id="rId6"/>
              </a:rPr>
              <a:t>Data Science Programming All-in-one</a:t>
            </a:r>
            <a:endParaRPr lang="en-US" i="1" dirty="0"/>
          </a:p>
          <a:p>
            <a:pPr lvl="1"/>
            <a:r>
              <a:rPr lang="en-US" i="1" dirty="0">
                <a:hlinkClick r:id="rId7"/>
              </a:rPr>
              <a:t>Python for Finance: Mastering</a:t>
            </a:r>
            <a:br>
              <a:rPr lang="en-US" i="1" dirty="0">
                <a:hlinkClick r:id="rId7"/>
              </a:rPr>
            </a:br>
            <a:r>
              <a:rPr lang="en-US" i="1" dirty="0">
                <a:hlinkClick r:id="rId7"/>
              </a:rPr>
              <a:t>Data-driven Finance</a:t>
            </a:r>
            <a:endParaRPr lang="en-US" i="1" dirty="0"/>
          </a:p>
        </p:txBody>
      </p:sp>
      <p:pic>
        <p:nvPicPr>
          <p:cNvPr id="4" name="Picture 2" descr="Arthur's Library Card&quot; Sticker for Sale by amysibbo | Redbubble">
            <a:extLst>
              <a:ext uri="{FF2B5EF4-FFF2-40B4-BE49-F238E27FC236}">
                <a16:creationId xmlns:a16="http://schemas.microsoft.com/office/drawing/2014/main" id="{297D8F3A-8FCB-7F76-1FC7-6BF1DE6EC9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19770" r="8161" b="20766"/>
          <a:stretch/>
        </p:blipFill>
        <p:spPr bwMode="auto">
          <a:xfrm>
            <a:off x="6132802" y="4684703"/>
            <a:ext cx="2893595" cy="200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42CCD-1162-41D8-2F32-4496E375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38566" y="6324426"/>
            <a:ext cx="2057400" cy="365125"/>
          </a:xfrm>
        </p:spPr>
        <p:txBody>
          <a:bodyPr/>
          <a:lstStyle/>
          <a:p>
            <a:fld id="{1F4FEC72-AB3E-9048-8225-2AB7BB84AC2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68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472C8-E01D-F77C-C789-292BA325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more resources!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99E-A0D7-7D9F-51FB-0FFD058B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LinkedIn Learning (formerly </a:t>
            </a:r>
            <a:r>
              <a:rPr lang="en-US" dirty="0" err="1"/>
              <a:t>Lynda.com</a:t>
            </a:r>
            <a:r>
              <a:rPr lang="en-US" dirty="0"/>
              <a:t>) is available for free.</a:t>
            </a:r>
          </a:p>
          <a:p>
            <a:r>
              <a:rPr lang="en-US" sz="1800" dirty="0"/>
              <a:t>Visit </a:t>
            </a:r>
            <a:r>
              <a:rPr lang="en-US" sz="1800" dirty="0">
                <a:hlinkClick r:id="rId2"/>
              </a:rPr>
              <a:t>hclib.org/programs/computers-technology</a:t>
            </a:r>
            <a:r>
              <a:rPr lang="en-US" sz="1800" dirty="0"/>
              <a:t> to learn more.</a:t>
            </a:r>
          </a:p>
          <a:p>
            <a:r>
              <a:rPr lang="en-US" sz="1800" dirty="0"/>
              <a:t>I found 26,617 Results for “python data science” and 5,786 for “python machine learning”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69E5B-BE2E-2475-C9B8-F1022C777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BDA4944-B7CB-E9BB-CD6E-60EF8892D60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r="1093"/>
          <a:stretch/>
        </p:blipFill>
        <p:spPr>
          <a:xfrm>
            <a:off x="752220" y="3777993"/>
            <a:ext cx="7687447" cy="391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06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8F45-5BBB-52A5-B54E-32B62F932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resources (not library-specific)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7D07E-9331-50AE-E9FD-1C38D288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HackerRank</a:t>
            </a:r>
            <a:r>
              <a:rPr lang="en-US" dirty="0"/>
              <a:t> is a site where you can practice coding skills and prepare for coding interviews. </a:t>
            </a:r>
            <a:r>
              <a:rPr lang="en-US" dirty="0">
                <a:hlinkClick r:id="rId2"/>
              </a:rPr>
              <a:t>hackerrank.com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Project Euler is a great site with challenging problems. See </a:t>
            </a:r>
            <a:r>
              <a:rPr lang="en-US" dirty="0">
                <a:hlinkClick r:id="rId3"/>
              </a:rPr>
              <a:t>projecteuler.net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Reddit is a great place to ask questions and find resources. Two great communities are </a:t>
            </a:r>
            <a:r>
              <a:rPr lang="en-US" dirty="0">
                <a:hlinkClick r:id="rId4"/>
              </a:rPr>
              <a:t>reddit.com/r/learnprogramming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reddit.com/r/Python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Rosetta Code is a neat site that shows solutions to various programming problems. See </a:t>
            </a:r>
            <a:r>
              <a:rPr lang="en-US" dirty="0">
                <a:hlinkClick r:id="rId6"/>
              </a:rPr>
              <a:t>rosettacode.org/wiki/Rosetta_Code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Stack Overflow is a great place to ask (and answer) questions. See </a:t>
            </a:r>
            <a:r>
              <a:rPr lang="en-US" dirty="0">
                <a:hlinkClick r:id="rId7"/>
              </a:rPr>
              <a:t>stackoverflow.blog/2021/07/14/getting-started-with-python/</a:t>
            </a:r>
            <a:r>
              <a:rPr lang="en-US" dirty="0"/>
              <a:t> for a great blog post they did about Python.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0BF6-D123-863B-1F07-23839E3F3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13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D2D-E145-C895-AFC2-218D4CE5E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Develop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89028-ECDA-32D4-5789-6C4456C27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use any text editor (</a:t>
            </a:r>
            <a:r>
              <a:rPr lang="en-US" dirty="0">
                <a:hlinkClick r:id="rId2"/>
              </a:rPr>
              <a:t>Sublime</a:t>
            </a:r>
            <a:r>
              <a:rPr lang="en-US" dirty="0"/>
              <a:t>, </a:t>
            </a:r>
            <a:r>
              <a:rPr lang="en-US" dirty="0" err="1"/>
              <a:t>notepad.exe</a:t>
            </a:r>
            <a:r>
              <a:rPr lang="en-US" dirty="0"/>
              <a:t> or </a:t>
            </a:r>
            <a:r>
              <a:rPr lang="en-US" dirty="0">
                <a:hlinkClick r:id="rId3"/>
              </a:rPr>
              <a:t>Notepad++</a:t>
            </a:r>
            <a:r>
              <a:rPr lang="en-US" dirty="0"/>
              <a:t> on Windows, </a:t>
            </a:r>
            <a:r>
              <a:rPr lang="en-US" dirty="0">
                <a:hlinkClick r:id="rId4"/>
              </a:rPr>
              <a:t>gedit</a:t>
            </a:r>
            <a:r>
              <a:rPr lang="en-US" dirty="0"/>
              <a:t> on Mac or Linux, etc.)</a:t>
            </a:r>
          </a:p>
          <a:p>
            <a:r>
              <a:rPr lang="en-US" dirty="0"/>
              <a:t>You can use </a:t>
            </a:r>
            <a:r>
              <a:rPr lang="en-US" dirty="0" err="1"/>
              <a:t>Jupyter</a:t>
            </a:r>
            <a:r>
              <a:rPr lang="en-US" dirty="0"/>
              <a:t> Notebooks, like we explored</a:t>
            </a:r>
          </a:p>
          <a:p>
            <a:pPr lvl="1"/>
            <a:r>
              <a:rPr lang="en-US" dirty="0"/>
              <a:t>These are popular with scientists/researchers, and are great for learning and seeing exactly what is happening with each line or section of code</a:t>
            </a:r>
          </a:p>
          <a:p>
            <a:r>
              <a:rPr lang="en-US" dirty="0"/>
              <a:t>You can use an Integrated Development Environment (IDE), which is essentially a program that helps you write and format code</a:t>
            </a:r>
          </a:p>
          <a:p>
            <a:pPr lvl="1"/>
            <a:r>
              <a:rPr lang="en-US" dirty="0">
                <a:hlinkClick r:id="rId5"/>
              </a:rPr>
              <a:t>IDLE</a:t>
            </a:r>
            <a:r>
              <a:rPr lang="en-US" dirty="0"/>
              <a:t> often comes installed with Python</a:t>
            </a:r>
          </a:p>
          <a:p>
            <a:pPr lvl="1"/>
            <a:r>
              <a:rPr lang="en-US" dirty="0">
                <a:hlinkClick r:id="rId6"/>
              </a:rPr>
              <a:t>VS Code</a:t>
            </a:r>
            <a:r>
              <a:rPr lang="en-US" dirty="0"/>
              <a:t> is popular &amp; has many extensions</a:t>
            </a:r>
          </a:p>
          <a:p>
            <a:pPr lvl="1"/>
            <a:r>
              <a:rPr lang="en-US" dirty="0"/>
              <a:t>Two that I use at work: </a:t>
            </a:r>
            <a:r>
              <a:rPr lang="en-US" dirty="0">
                <a:hlinkClick r:id="rId7"/>
              </a:rPr>
              <a:t>PyCharm</a:t>
            </a:r>
            <a:r>
              <a:rPr lang="en-US" dirty="0"/>
              <a:t> and </a:t>
            </a:r>
            <a:r>
              <a:rPr lang="en-US" dirty="0">
                <a:hlinkClick r:id="rId8"/>
              </a:rPr>
              <a:t>Spyder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C4231-09E1-F2AB-79CA-6BFF9823BF16}"/>
              </a:ext>
            </a:extLst>
          </p:cNvPr>
          <p:cNvSpPr txBox="1"/>
          <p:nvPr/>
        </p:nvSpPr>
        <p:spPr>
          <a:xfrm>
            <a:off x="1839310" y="6488668"/>
            <a:ext cx="569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…if you’re really nerdy, you can even edit code using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9"/>
              </a:rPr>
              <a:t>vim</a:t>
            </a:r>
            <a:r>
              <a:rPr lang="en-US" dirty="0"/>
              <a:t>!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E7C037-754D-D822-0C08-D22C71EDB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0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37D4B-79BE-5735-E34F-A40F24C28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D52C4-EC78-D796-6EBD-68E1A5A51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start with some introductions…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Current occupation or student/field of study</a:t>
            </a:r>
          </a:p>
          <a:p>
            <a:pPr lvl="1"/>
            <a:r>
              <a:rPr lang="en-US" dirty="0"/>
              <a:t>What is your interest in this “crash course”?</a:t>
            </a:r>
          </a:p>
          <a:p>
            <a:pPr lvl="1"/>
            <a:r>
              <a:rPr lang="en-US" dirty="0"/>
              <a:t>Do you have any programming experience?</a:t>
            </a:r>
          </a:p>
          <a:p>
            <a:pPr lvl="1"/>
            <a:r>
              <a:rPr lang="en-US" dirty="0"/>
              <a:t>Last book you read for fun?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FD68B1-2D53-C6F1-5EBE-E3895E67A2A3}"/>
              </a:ext>
            </a:extLst>
          </p:cNvPr>
          <p:cNvSpPr txBox="1"/>
          <p:nvPr/>
        </p:nvSpPr>
        <p:spPr>
          <a:xfrm>
            <a:off x="1678259" y="6356351"/>
            <a:ext cx="5787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Image modified from a file on Wikimedia Commons (</a:t>
            </a:r>
            <a:r>
              <a:rPr lang="en-US" sz="1400" dirty="0">
                <a:hlinkClick r:id="rId2"/>
              </a:rPr>
              <a:t>https://w.wiki/5ogW</a:t>
            </a:r>
            <a:r>
              <a:rPr lang="en-US" sz="1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7D010-D219-42C4-0A46-07031A8B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 descr="A green background with black text&#10;&#10;Description automatically generated">
            <a:extLst>
              <a:ext uri="{FF2B5EF4-FFF2-40B4-BE49-F238E27FC236}">
                <a16:creationId xmlns:a16="http://schemas.microsoft.com/office/drawing/2014/main" id="{A95A632E-53C4-3BFC-0390-7DA01CB328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27" t="8225" r="49351" b="7168"/>
          <a:stretch/>
        </p:blipFill>
        <p:spPr>
          <a:xfrm>
            <a:off x="6587394" y="185738"/>
            <a:ext cx="2305450" cy="26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1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3199-E487-C4C5-8BF8-355D20EB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Quick poll: what OS(es) are you using?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ED336-DD68-91E2-7071-C8091821D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Windows?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Mac?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Chromebook?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Other… (Linux, tablet, etc.)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89E24-AB9E-37AF-F76D-19AA49DD1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E242A-B3A0-81A5-4FD7-20368CF4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8372E-6144-CDDA-0237-C9E042CF0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Have you programmed for…</a:t>
            </a:r>
          </a:p>
          <a:p>
            <a:pPr lvl="1"/>
            <a:r>
              <a:rPr lang="en-US" sz="2800" dirty="0"/>
              <a:t>Less than one year</a:t>
            </a:r>
          </a:p>
          <a:p>
            <a:pPr lvl="1"/>
            <a:r>
              <a:rPr lang="en-US" sz="2800" dirty="0"/>
              <a:t>1-5 years</a:t>
            </a:r>
          </a:p>
          <a:p>
            <a:pPr lvl="1"/>
            <a:r>
              <a:rPr lang="en-US" sz="2800" dirty="0"/>
              <a:t>6-10 years</a:t>
            </a:r>
          </a:p>
          <a:p>
            <a:pPr lvl="1"/>
            <a:r>
              <a:rPr lang="en-US" sz="2800" dirty="0"/>
              <a:t>10+?</a:t>
            </a:r>
          </a:p>
          <a:p>
            <a:pPr lvl="1"/>
            <a:r>
              <a:rPr lang="en-US" sz="2800" dirty="0"/>
              <a:t>20+?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7EDCD-E6DB-D3C8-E5C4-07CC5BFE7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34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30369-7177-5245-5C48-6F635BDC5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the prework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DFC13-5FB7-E52A-2523-2558ED638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The Fibonacci sequence starts 0, 1, 1, 2, 3, 5, 8, … where each successive value is the sum of the two values before it. Write code that will output the first n numbers in this sequence.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Use the Seaborn package to plot the populations of the top ten metropolitan areas in the United States. Which type of graph is best suited for this visualization?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C0887-6F5C-65EF-AE88-7C66CAA0D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1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482DA-EBB0-F419-B521-05AFA1F72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Demos!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06CCC-825B-9053-DFB1-226B1B55E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have a few examples to walk through.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Depending on time, we will look at:</a:t>
            </a:r>
          </a:p>
          <a:p>
            <a:pPr lvl="1"/>
            <a:r>
              <a:rPr lang="en-US" dirty="0"/>
              <a:t>Launching a simple web server in Python</a:t>
            </a:r>
          </a:p>
          <a:p>
            <a:pPr lvl="2"/>
            <a:r>
              <a:rPr lang="en-US" dirty="0"/>
              <a:t>Bonus: uses HTML code!</a:t>
            </a:r>
          </a:p>
          <a:p>
            <a:pPr lvl="1"/>
            <a:r>
              <a:rPr lang="en-US" dirty="0"/>
              <a:t>Simple graphical application example (from the book Paul co-authored)</a:t>
            </a:r>
          </a:p>
          <a:p>
            <a:pPr lvl="1"/>
            <a:r>
              <a:rPr lang="en-US" dirty="0"/>
              <a:t>Try some </a:t>
            </a:r>
            <a:r>
              <a:rPr lang="en-US" i="1" dirty="0"/>
              <a:t>ad hoc</a:t>
            </a:r>
            <a:r>
              <a:rPr lang="en-US" dirty="0"/>
              <a:t> data analysis using a dataset we find together</a:t>
            </a:r>
          </a:p>
          <a:p>
            <a:pPr lvl="1"/>
            <a:r>
              <a:rPr lang="en-US" dirty="0"/>
              <a:t>Example from another book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7D1DD-F5D1-AE0B-5E6D-98E843587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hlinkClick r:id="rId2"/>
            <a:extLst>
              <a:ext uri="{FF2B5EF4-FFF2-40B4-BE49-F238E27FC236}">
                <a16:creationId xmlns:a16="http://schemas.microsoft.com/office/drawing/2014/main" id="{DC4C4572-4A59-FA91-AD95-2140276850DB}"/>
              </a:ext>
            </a:extLst>
          </p:cNvPr>
          <p:cNvSpPr txBox="1"/>
          <p:nvPr/>
        </p:nvSpPr>
        <p:spPr>
          <a:xfrm>
            <a:off x="6549108" y="1854344"/>
            <a:ext cx="2556085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course files: </a:t>
            </a:r>
            <a:br>
              <a:rPr lang="en-US" dirty="0"/>
            </a:br>
            <a:r>
              <a:rPr lang="en-US" dirty="0" err="1">
                <a:solidFill>
                  <a:srgbClr val="00B0F0"/>
                </a:solidFill>
              </a:rPr>
              <a:t>bit.ly</a:t>
            </a:r>
            <a:r>
              <a:rPr lang="en-US" dirty="0">
                <a:solidFill>
                  <a:srgbClr val="00B0F0"/>
                </a:solidFill>
              </a:rPr>
              <a:t>/2024_crash_course</a:t>
            </a:r>
          </a:p>
        </p:txBody>
      </p:sp>
      <p:pic>
        <p:nvPicPr>
          <p:cNvPr id="8" name="Picture 7" descr="A qr code with dots and lines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47AD5A6-7014-928A-C4EB-0EA13CFDF2C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1305" y="72185"/>
            <a:ext cx="1771689" cy="1771689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220785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39DE-6CFB-F7D3-8B14-E5A1EFF7E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generative AI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1A08A-563A-BFCA-10C0-C2F274C03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new tools</a:t>
            </a:r>
          </a:p>
          <a:p>
            <a:pPr lvl="1"/>
            <a:r>
              <a:rPr lang="en-US" dirty="0"/>
              <a:t>ChatGPT</a:t>
            </a:r>
          </a:p>
          <a:p>
            <a:pPr lvl="1"/>
            <a:r>
              <a:rPr lang="en-US" dirty="0"/>
              <a:t>Gemini (formerly Google Bard)</a:t>
            </a:r>
          </a:p>
          <a:p>
            <a:pPr lvl="1"/>
            <a:r>
              <a:rPr lang="en-US" dirty="0"/>
              <a:t>Amazon </a:t>
            </a:r>
            <a:r>
              <a:rPr lang="en-US" dirty="0" err="1"/>
              <a:t>CodeWhisperer</a:t>
            </a:r>
            <a:endParaRPr lang="en-US" dirty="0"/>
          </a:p>
          <a:p>
            <a:pPr lvl="1"/>
            <a:r>
              <a:rPr lang="en-US" dirty="0"/>
              <a:t>GitHub Copilot</a:t>
            </a:r>
          </a:p>
          <a:p>
            <a:pPr lvl="1"/>
            <a:r>
              <a:rPr lang="en-US" dirty="0"/>
              <a:t>Visual Studio </a:t>
            </a:r>
            <a:r>
              <a:rPr lang="en-US" dirty="0" err="1"/>
              <a:t>IntelliCode</a:t>
            </a:r>
            <a:r>
              <a:rPr lang="en-US" dirty="0"/>
              <a:t> (Microsoft)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3D1191-39AE-E7B9-2DA5-1A2E977BD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BAB6B-C9CF-AC3D-6261-E403A6A87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08" y="4854185"/>
            <a:ext cx="8415183" cy="87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32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A328-F72F-FAAE-642F-780AF9CC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of AI</a:t>
            </a:r>
          </a:p>
        </p:txBody>
      </p:sp>
      <p:pic>
        <p:nvPicPr>
          <p:cNvPr id="6" name="Content Placeholder 5" descr="A screenshot of a phone&#10;&#10;Description automatically generated">
            <a:extLst>
              <a:ext uri="{FF2B5EF4-FFF2-40B4-BE49-F238E27FC236}">
                <a16:creationId xmlns:a16="http://schemas.microsoft.com/office/drawing/2014/main" id="{35A7DA44-7153-7BD4-BE47-A81DAB6092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353"/>
          <a:stretch/>
        </p:blipFill>
        <p:spPr>
          <a:xfrm>
            <a:off x="250551" y="4639962"/>
            <a:ext cx="8642898" cy="137777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C750E-5870-054B-16E2-8E35E6652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34B2C-7B73-6962-1EA7-12D6F2085F5C}"/>
              </a:ext>
            </a:extLst>
          </p:cNvPr>
          <p:cNvSpPr txBox="1"/>
          <p:nvPr/>
        </p:nvSpPr>
        <p:spPr>
          <a:xfrm>
            <a:off x="766118" y="1690688"/>
            <a:ext cx="74387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While these tools may be quick &amp; easy, consider: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Privacy &amp; other terms (how do they use the information you input?)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Data you share (do you have the rights?)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Validating the outputs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Crediting how you generated your code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9333AF-E1F1-FDDF-014E-D95994F61377}"/>
              </a:ext>
            </a:extLst>
          </p:cNvPr>
          <p:cNvSpPr txBox="1"/>
          <p:nvPr/>
        </p:nvSpPr>
        <p:spPr>
          <a:xfrm>
            <a:off x="1529403" y="6289357"/>
            <a:ext cx="5912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Further reading: </a:t>
            </a:r>
            <a:r>
              <a:rPr lang="en-US" sz="1400" i="1" dirty="0"/>
              <a:t>Data Science in Context </a:t>
            </a:r>
            <a:r>
              <a:rPr lang="en-US" sz="1400" dirty="0"/>
              <a:t>(Wiggins, </a:t>
            </a:r>
            <a:r>
              <a:rPr lang="en-US" sz="1400" i="1" dirty="0"/>
              <a:t>et al.</a:t>
            </a:r>
            <a:r>
              <a:rPr lang="en-US" sz="1400" dirty="0"/>
              <a:t>), </a:t>
            </a:r>
            <a:r>
              <a:rPr lang="en-US" sz="1400" dirty="0">
                <a:hlinkClick r:id="rId3"/>
              </a:rPr>
              <a:t>available via MNLINK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87009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A3659-6365-FF43-6CE3-F1A367CA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it!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A5523-3AA6-424E-7091-5338A59FB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chatgpt.com</a:t>
            </a:r>
            <a:r>
              <a:rPr lang="en-US" dirty="0"/>
              <a:t> </a:t>
            </a:r>
            <a:r>
              <a:rPr lang="en-US" sz="2000" dirty="0"/>
              <a:t>(you don’t have to log in)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/>
              <a:t>Writing a good </a:t>
            </a:r>
            <a:r>
              <a:rPr lang="en-US" i="1" dirty="0"/>
              <a:t>prompt</a:t>
            </a:r>
            <a:r>
              <a:rPr lang="en-US" dirty="0"/>
              <a:t> takes practice. Think about when you first learned how to search the web.</a:t>
            </a:r>
            <a:r>
              <a:rPr lang="en-US" b="0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‡</a:t>
            </a:r>
            <a:endParaRPr lang="en-US" baseline="30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Try "Write a simple Python script that will output the first n Fibonacci numbers."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35C93-27C8-9C39-366D-8847832F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BE5F13-3718-C519-CD99-BBA861F300D8}"/>
              </a:ext>
            </a:extLst>
          </p:cNvPr>
          <p:cNvSpPr txBox="1"/>
          <p:nvPr/>
        </p:nvSpPr>
        <p:spPr>
          <a:xfrm>
            <a:off x="490850" y="6007686"/>
            <a:ext cx="8276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baseline="30000" dirty="0">
                <a:solidFill>
                  <a:srgbClr val="2021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‡</a:t>
            </a:r>
            <a:r>
              <a:rPr lang="en-US" sz="1600" dirty="0"/>
              <a:t>See also Cohen, Jason. </a:t>
            </a:r>
            <a:r>
              <a:rPr lang="en-US" sz="1600" dirty="0">
                <a:hlinkClick r:id="rId3"/>
              </a:rPr>
              <a:t>"21 Google Search Tips You'll Want to Learn"</a:t>
            </a:r>
            <a:r>
              <a:rPr lang="en-US" sz="1600" dirty="0"/>
              <a:t>. </a:t>
            </a:r>
            <a:r>
              <a:rPr lang="en-US" sz="1600" i="1" dirty="0" err="1"/>
              <a:t>PCMag</a:t>
            </a:r>
            <a:r>
              <a:rPr lang="en-US" sz="1600" i="1" dirty="0"/>
              <a:t>. </a:t>
            </a:r>
            <a:r>
              <a:rPr lang="en-US" sz="1600" dirty="0"/>
              <a:t>January 24, 2022.  </a:t>
            </a:r>
          </a:p>
        </p:txBody>
      </p:sp>
    </p:spTree>
    <p:extLst>
      <p:ext uri="{BB962C8B-B14F-4D97-AF65-F5344CB8AC3E}">
        <p14:creationId xmlns:p14="http://schemas.microsoft.com/office/powerpoint/2010/main" val="2183318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10062</TotalTime>
  <Words>1114</Words>
  <Application>Microsoft Macintosh PowerPoint</Application>
  <PresentationFormat>Letter Paper (8.5x11 in)</PresentationFormat>
  <Paragraphs>142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Open Sans</vt:lpstr>
      <vt:lpstr>var(--font-family-headings-variant,var(--font-family-variant,"Merriweather",Georgia,serif))</vt:lpstr>
      <vt:lpstr>Office Theme</vt:lpstr>
      <vt:lpstr>Advanced Python Workshop</vt:lpstr>
      <vt:lpstr>Welcome!</vt:lpstr>
      <vt:lpstr>Quick poll: what OS(es) are you using?</vt:lpstr>
      <vt:lpstr>Another poll</vt:lpstr>
      <vt:lpstr>Review the prework</vt:lpstr>
      <vt:lpstr>Demos!</vt:lpstr>
      <vt:lpstr>Using generative AI tools</vt:lpstr>
      <vt:lpstr>Ethics of AI</vt:lpstr>
      <vt:lpstr>Let's try it!</vt:lpstr>
      <vt:lpstr>What else can you come up with?</vt:lpstr>
      <vt:lpstr>Python within other tools/platforms</vt:lpstr>
      <vt:lpstr>Python on your calculator!</vt:lpstr>
      <vt:lpstr>Advanced challenges</vt:lpstr>
      <vt:lpstr>Advanced books</vt:lpstr>
      <vt:lpstr>…and more resources!</vt:lpstr>
      <vt:lpstr>Other resources (not library-specific)</vt:lpstr>
      <vt:lpstr>Ways to Develop Code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Crash Course</dc:title>
  <dc:creator>Paul Kaefer</dc:creator>
  <cp:lastModifiedBy>Paul Kaefer</cp:lastModifiedBy>
  <cp:revision>64</cp:revision>
  <dcterms:created xsi:type="dcterms:W3CDTF">2022-10-12T00:42:40Z</dcterms:created>
  <dcterms:modified xsi:type="dcterms:W3CDTF">2024-11-19T18:10:28Z</dcterms:modified>
</cp:coreProperties>
</file>